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66" r:id="rId2"/>
    <p:sldId id="267" r:id="rId3"/>
    <p:sldId id="326" r:id="rId4"/>
    <p:sldId id="327" r:id="rId5"/>
    <p:sldId id="269" r:id="rId6"/>
    <p:sldId id="321" r:id="rId7"/>
    <p:sldId id="329" r:id="rId8"/>
    <p:sldId id="328" r:id="rId9"/>
    <p:sldId id="330" r:id="rId10"/>
    <p:sldId id="331" r:id="rId11"/>
    <p:sldId id="332" r:id="rId12"/>
    <p:sldId id="256" r:id="rId13"/>
    <p:sldId id="259" r:id="rId14"/>
    <p:sldId id="260" r:id="rId15"/>
    <p:sldId id="261" r:id="rId16"/>
    <p:sldId id="262" r:id="rId17"/>
    <p:sldId id="263" r:id="rId18"/>
    <p:sldId id="264" r:id="rId19"/>
    <p:sldId id="257" r:id="rId20"/>
    <p:sldId id="258" r:id="rId21"/>
    <p:sldId id="333"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3" d="100"/>
          <a:sy n="63" d="100"/>
        </p:scale>
        <p:origin x="78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504E14-DE5E-47D5-869C-42EA508FC3DA}" type="datetimeFigureOut">
              <a:rPr lang="en-US" smtClean="0"/>
              <a:t>4/17/2020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6F9C4C-8A60-4914-84FB-653799BD3774}" type="slidenum">
              <a:rPr lang="en-US" smtClean="0"/>
              <a:t>‹#›</a:t>
            </a:fld>
            <a:endParaRPr lang="en-US"/>
          </a:p>
        </p:txBody>
      </p:sp>
    </p:spTree>
    <p:extLst>
      <p:ext uri="{BB962C8B-B14F-4D97-AF65-F5344CB8AC3E}">
        <p14:creationId xmlns:p14="http://schemas.microsoft.com/office/powerpoint/2010/main" val="10159957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EB0101-F9AC-4360-95B1-0F8DD952D00D}" type="slidenum">
              <a:rPr lang="en-US" smtClean="0"/>
              <a:t>2</a:t>
            </a:fld>
            <a:endParaRPr lang="en-US"/>
          </a:p>
        </p:txBody>
      </p:sp>
    </p:spTree>
    <p:extLst>
      <p:ext uri="{BB962C8B-B14F-4D97-AF65-F5344CB8AC3E}">
        <p14:creationId xmlns:p14="http://schemas.microsoft.com/office/powerpoint/2010/main" val="24648118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EB0101-F9AC-4360-95B1-0F8DD952D00D}" type="slidenum">
              <a:rPr lang="en-US" smtClean="0"/>
              <a:t>3</a:t>
            </a:fld>
            <a:endParaRPr lang="en-US"/>
          </a:p>
        </p:txBody>
      </p:sp>
    </p:spTree>
    <p:extLst>
      <p:ext uri="{BB962C8B-B14F-4D97-AF65-F5344CB8AC3E}">
        <p14:creationId xmlns:p14="http://schemas.microsoft.com/office/powerpoint/2010/main" val="5854505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EB0101-F9AC-4360-95B1-0F8DD952D00D}" type="slidenum">
              <a:rPr lang="en-US" smtClean="0"/>
              <a:t>4</a:t>
            </a:fld>
            <a:endParaRPr lang="en-US"/>
          </a:p>
        </p:txBody>
      </p:sp>
    </p:spTree>
    <p:extLst>
      <p:ext uri="{BB962C8B-B14F-4D97-AF65-F5344CB8AC3E}">
        <p14:creationId xmlns:p14="http://schemas.microsoft.com/office/powerpoint/2010/main" val="10115601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4FD45-17C5-4697-9179-F1BE4F962A1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654A8A3-14AF-4318-9A8E-A48BB481692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F6B5EBD-5F00-4066-87FB-7217B458DFFD}"/>
              </a:ext>
            </a:extLst>
          </p:cNvPr>
          <p:cNvSpPr>
            <a:spLocks noGrp="1"/>
          </p:cNvSpPr>
          <p:nvPr>
            <p:ph type="dt" sz="half" idx="10"/>
          </p:nvPr>
        </p:nvSpPr>
        <p:spPr/>
        <p:txBody>
          <a:bodyPr/>
          <a:lstStyle/>
          <a:p>
            <a:fld id="{22F7AD66-6356-456F-BD89-8A5AC1FB03A3}" type="datetimeFigureOut">
              <a:rPr lang="en-US" smtClean="0"/>
              <a:t>4/17/2020</a:t>
            </a:fld>
            <a:endParaRPr lang="en-US"/>
          </a:p>
        </p:txBody>
      </p:sp>
      <p:sp>
        <p:nvSpPr>
          <p:cNvPr id="5" name="Footer Placeholder 4">
            <a:extLst>
              <a:ext uri="{FF2B5EF4-FFF2-40B4-BE49-F238E27FC236}">
                <a16:creationId xmlns:a16="http://schemas.microsoft.com/office/drawing/2014/main" id="{CD3F7606-BC50-46A1-A9BA-A21DCA6237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229B7C-14F2-48DB-8AE2-0A75AB4169AE}"/>
              </a:ext>
            </a:extLst>
          </p:cNvPr>
          <p:cNvSpPr>
            <a:spLocks noGrp="1"/>
          </p:cNvSpPr>
          <p:nvPr>
            <p:ph type="sldNum" sz="quarter" idx="12"/>
          </p:nvPr>
        </p:nvSpPr>
        <p:spPr/>
        <p:txBody>
          <a:bodyPr/>
          <a:lstStyle/>
          <a:p>
            <a:fld id="{BA4BBE28-FF2F-4F1D-A7A6-6F258F69842F}" type="slidenum">
              <a:rPr lang="en-US" smtClean="0"/>
              <a:t>‹#›</a:t>
            </a:fld>
            <a:endParaRPr lang="en-US"/>
          </a:p>
        </p:txBody>
      </p:sp>
    </p:spTree>
    <p:extLst>
      <p:ext uri="{BB962C8B-B14F-4D97-AF65-F5344CB8AC3E}">
        <p14:creationId xmlns:p14="http://schemas.microsoft.com/office/powerpoint/2010/main" val="2840725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43054-B043-435D-8C77-7E7DBF35936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3CBD132-310A-47E1-98EB-7F76B811563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EDDA22-AE42-4D53-B2C2-74D62BF04678}"/>
              </a:ext>
            </a:extLst>
          </p:cNvPr>
          <p:cNvSpPr>
            <a:spLocks noGrp="1"/>
          </p:cNvSpPr>
          <p:nvPr>
            <p:ph type="dt" sz="half" idx="10"/>
          </p:nvPr>
        </p:nvSpPr>
        <p:spPr/>
        <p:txBody>
          <a:bodyPr/>
          <a:lstStyle/>
          <a:p>
            <a:fld id="{22F7AD66-6356-456F-BD89-8A5AC1FB03A3}" type="datetimeFigureOut">
              <a:rPr lang="en-US" smtClean="0"/>
              <a:t>4/17/2020</a:t>
            </a:fld>
            <a:endParaRPr lang="en-US"/>
          </a:p>
        </p:txBody>
      </p:sp>
      <p:sp>
        <p:nvSpPr>
          <p:cNvPr id="5" name="Footer Placeholder 4">
            <a:extLst>
              <a:ext uri="{FF2B5EF4-FFF2-40B4-BE49-F238E27FC236}">
                <a16:creationId xmlns:a16="http://schemas.microsoft.com/office/drawing/2014/main" id="{BF536ED5-35D0-41A9-B822-CBD1AF9242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FD7CEF-F1B5-4953-9D17-EC584FBEDC25}"/>
              </a:ext>
            </a:extLst>
          </p:cNvPr>
          <p:cNvSpPr>
            <a:spLocks noGrp="1"/>
          </p:cNvSpPr>
          <p:nvPr>
            <p:ph type="sldNum" sz="quarter" idx="12"/>
          </p:nvPr>
        </p:nvSpPr>
        <p:spPr/>
        <p:txBody>
          <a:bodyPr/>
          <a:lstStyle/>
          <a:p>
            <a:fld id="{BA4BBE28-FF2F-4F1D-A7A6-6F258F69842F}" type="slidenum">
              <a:rPr lang="en-US" smtClean="0"/>
              <a:t>‹#›</a:t>
            </a:fld>
            <a:endParaRPr lang="en-US"/>
          </a:p>
        </p:txBody>
      </p:sp>
    </p:spTree>
    <p:extLst>
      <p:ext uri="{BB962C8B-B14F-4D97-AF65-F5344CB8AC3E}">
        <p14:creationId xmlns:p14="http://schemas.microsoft.com/office/powerpoint/2010/main" val="14889724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D5A85F-7A79-40E2-8A10-344CE99CC50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4887ECB-62AF-4A32-A55E-47EB6853C87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711AB6-26A7-4DFC-B7EC-8594F879495F}"/>
              </a:ext>
            </a:extLst>
          </p:cNvPr>
          <p:cNvSpPr>
            <a:spLocks noGrp="1"/>
          </p:cNvSpPr>
          <p:nvPr>
            <p:ph type="dt" sz="half" idx="10"/>
          </p:nvPr>
        </p:nvSpPr>
        <p:spPr/>
        <p:txBody>
          <a:bodyPr/>
          <a:lstStyle/>
          <a:p>
            <a:fld id="{22F7AD66-6356-456F-BD89-8A5AC1FB03A3}" type="datetimeFigureOut">
              <a:rPr lang="en-US" smtClean="0"/>
              <a:t>4/17/2020</a:t>
            </a:fld>
            <a:endParaRPr lang="en-US"/>
          </a:p>
        </p:txBody>
      </p:sp>
      <p:sp>
        <p:nvSpPr>
          <p:cNvPr id="5" name="Footer Placeholder 4">
            <a:extLst>
              <a:ext uri="{FF2B5EF4-FFF2-40B4-BE49-F238E27FC236}">
                <a16:creationId xmlns:a16="http://schemas.microsoft.com/office/drawing/2014/main" id="{2152BE35-C189-46A6-B39A-6C36630BD1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A99678-FDFD-4B48-A110-069F21F763C2}"/>
              </a:ext>
            </a:extLst>
          </p:cNvPr>
          <p:cNvSpPr>
            <a:spLocks noGrp="1"/>
          </p:cNvSpPr>
          <p:nvPr>
            <p:ph type="sldNum" sz="quarter" idx="12"/>
          </p:nvPr>
        </p:nvSpPr>
        <p:spPr/>
        <p:txBody>
          <a:bodyPr/>
          <a:lstStyle/>
          <a:p>
            <a:fld id="{BA4BBE28-FF2F-4F1D-A7A6-6F258F69842F}" type="slidenum">
              <a:rPr lang="en-US" smtClean="0"/>
              <a:t>‹#›</a:t>
            </a:fld>
            <a:endParaRPr lang="en-US"/>
          </a:p>
        </p:txBody>
      </p:sp>
    </p:spTree>
    <p:extLst>
      <p:ext uri="{BB962C8B-B14F-4D97-AF65-F5344CB8AC3E}">
        <p14:creationId xmlns:p14="http://schemas.microsoft.com/office/powerpoint/2010/main" val="15510386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tle &amp; Subtitle">
    <p:spTree>
      <p:nvGrpSpPr>
        <p:cNvPr id="1" name=""/>
        <p:cNvGrpSpPr/>
        <p:nvPr/>
      </p:nvGrpSpPr>
      <p:grpSpPr>
        <a:xfrm>
          <a:off x="0" y="0"/>
          <a:ext cx="0" cy="0"/>
          <a:chOff x="0" y="0"/>
          <a:chExt cx="0" cy="0"/>
        </a:xfrm>
      </p:grpSpPr>
      <p:sp>
        <p:nvSpPr>
          <p:cNvPr id="13" name="Text Placeholder 12"/>
          <p:cNvSpPr>
            <a:spLocks noGrp="1"/>
          </p:cNvSpPr>
          <p:nvPr>
            <p:ph type="body" sz="quarter" idx="10" hasCustomPrompt="1"/>
          </p:nvPr>
        </p:nvSpPr>
        <p:spPr>
          <a:xfrm>
            <a:off x="1016000" y="3581400"/>
            <a:ext cx="6807200" cy="2667000"/>
          </a:xfrm>
          <a:prstGeom prst="rect">
            <a:avLst/>
          </a:prstGeom>
        </p:spPr>
        <p:txBody>
          <a:bodyPr vert="horz"/>
          <a:lstStyle>
            <a:lvl1pPr>
              <a:defRPr sz="2200" b="0" i="0" baseline="0">
                <a:latin typeface="Arial"/>
                <a:cs typeface="Arial"/>
              </a:defRPr>
            </a:lvl1pPr>
          </a:lstStyle>
          <a:p>
            <a:pPr lvl="0"/>
            <a:r>
              <a:rPr lang="en-US" dirty="0"/>
              <a:t>Body Level One</a:t>
            </a:r>
          </a:p>
          <a:p>
            <a:pPr lvl="0"/>
            <a:r>
              <a:rPr lang="en-US" dirty="0"/>
              <a:t>Body Level Two</a:t>
            </a:r>
          </a:p>
          <a:p>
            <a:pPr lvl="0"/>
            <a:r>
              <a:rPr lang="en-US" dirty="0"/>
              <a:t>Body Level Three</a:t>
            </a:r>
          </a:p>
          <a:p>
            <a:pPr lvl="0"/>
            <a:r>
              <a:rPr lang="en-US" dirty="0"/>
              <a:t>Body Level Four</a:t>
            </a:r>
          </a:p>
          <a:p>
            <a:pPr lvl="0"/>
            <a:r>
              <a:rPr lang="en-US" dirty="0"/>
              <a:t>Body Level Five</a:t>
            </a:r>
          </a:p>
        </p:txBody>
      </p:sp>
      <p:sp>
        <p:nvSpPr>
          <p:cNvPr id="20" name="Text Placeholder 19"/>
          <p:cNvSpPr>
            <a:spLocks noGrp="1"/>
          </p:cNvSpPr>
          <p:nvPr>
            <p:ph type="body" sz="quarter" idx="11" hasCustomPrompt="1"/>
          </p:nvPr>
        </p:nvSpPr>
        <p:spPr>
          <a:xfrm>
            <a:off x="1016000" y="1143000"/>
            <a:ext cx="6807200" cy="2362200"/>
          </a:xfrm>
          <a:prstGeom prst="rect">
            <a:avLst/>
          </a:prstGeom>
        </p:spPr>
        <p:txBody>
          <a:bodyPr vert="horz" anchor="b"/>
          <a:lstStyle>
            <a:lvl1pPr>
              <a:defRPr sz="2700" b="1" i="0">
                <a:solidFill>
                  <a:schemeClr val="tx1"/>
                </a:solidFill>
                <a:latin typeface="Arial"/>
                <a:cs typeface="Arial"/>
              </a:defRPr>
            </a:lvl1pPr>
          </a:lstStyle>
          <a:p>
            <a:pPr lvl="0"/>
            <a:r>
              <a:rPr lang="en-US" dirty="0"/>
              <a:t>Title Text </a:t>
            </a:r>
          </a:p>
        </p:txBody>
      </p:sp>
    </p:spTree>
    <p:extLst>
      <p:ext uri="{BB962C8B-B14F-4D97-AF65-F5344CB8AC3E}">
        <p14:creationId xmlns:p14="http://schemas.microsoft.com/office/powerpoint/2010/main" val="821015103"/>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1:2">
    <p:spTree>
      <p:nvGrpSpPr>
        <p:cNvPr id="1" name=""/>
        <p:cNvGrpSpPr/>
        <p:nvPr/>
      </p:nvGrpSpPr>
      <p:grpSpPr>
        <a:xfrm>
          <a:off x="0" y="0"/>
          <a:ext cx="0" cy="0"/>
          <a:chOff x="0" y="0"/>
          <a:chExt cx="0" cy="0"/>
        </a:xfrm>
      </p:grpSpPr>
      <p:sp>
        <p:nvSpPr>
          <p:cNvPr id="9" name="Content Placeholder 37"/>
          <p:cNvSpPr>
            <a:spLocks noGrp="1"/>
          </p:cNvSpPr>
          <p:nvPr>
            <p:ph sz="quarter" idx="30"/>
          </p:nvPr>
        </p:nvSpPr>
        <p:spPr>
          <a:xfrm>
            <a:off x="637118" y="2704067"/>
            <a:ext cx="3630085" cy="2743200"/>
          </a:xfrm>
        </p:spPr>
        <p:txBody>
          <a:bodyPr/>
          <a:lstStyle>
            <a:lvl1pPr>
              <a:defRPr>
                <a:latin typeface="+mn-lt"/>
                <a:cs typeface="Myriad Pro"/>
              </a:defRPr>
            </a:lvl1pPr>
            <a:lvl2pPr>
              <a:defRPr>
                <a:latin typeface="+mn-lt"/>
                <a:cs typeface="Myriad Pro"/>
              </a:defRPr>
            </a:lvl2pPr>
            <a:lvl3pPr>
              <a:defRPr sz="1200">
                <a:latin typeface="+mn-lt"/>
                <a:cs typeface="Myriad Pro"/>
              </a:defRPr>
            </a:lvl3pPr>
            <a:lvl4pPr>
              <a:defRPr sz="1200">
                <a:latin typeface="+mn-lt"/>
                <a:cs typeface="Myriad Pro"/>
              </a:defRPr>
            </a:lvl4pPr>
            <a:lvl5pPr>
              <a:defRPr sz="1200">
                <a:latin typeface="+mn-lt"/>
                <a:cs typeface="Myriad Pro"/>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hasCustomPrompt="1"/>
          </p:nvPr>
        </p:nvSpPr>
        <p:spPr/>
        <p:txBody>
          <a:bodyPr/>
          <a:lstStyle>
            <a:lvl1pPr>
              <a:defRPr>
                <a:latin typeface="+mj-lt"/>
                <a:cs typeface="Myriad Pro"/>
              </a:defRPr>
            </a:lvl1pPr>
          </a:lstStyle>
          <a:p>
            <a:r>
              <a:rPr lang="en-US" dirty="0"/>
              <a:t>click to edit master title style</a:t>
            </a:r>
          </a:p>
        </p:txBody>
      </p:sp>
      <p:sp>
        <p:nvSpPr>
          <p:cNvPr id="40" name="Content Placeholder 37"/>
          <p:cNvSpPr>
            <a:spLocks noGrp="1"/>
          </p:cNvSpPr>
          <p:nvPr>
            <p:ph sz="quarter" idx="17"/>
          </p:nvPr>
        </p:nvSpPr>
        <p:spPr>
          <a:xfrm>
            <a:off x="4887384" y="2692228"/>
            <a:ext cx="6705601" cy="2743200"/>
          </a:xfrm>
        </p:spPr>
        <p:txBody>
          <a:bodyPr/>
          <a:lstStyle>
            <a:lvl1pPr>
              <a:defRPr>
                <a:latin typeface="+mn-lt"/>
                <a:cs typeface="Myriad Pro"/>
              </a:defRPr>
            </a:lvl1pPr>
            <a:lvl2pPr>
              <a:defRPr>
                <a:latin typeface="+mn-lt"/>
                <a:cs typeface="Myriad Pro"/>
              </a:defRPr>
            </a:lvl2pPr>
            <a:lvl3pPr>
              <a:defRPr sz="1200">
                <a:latin typeface="+mn-lt"/>
                <a:cs typeface="Myriad Pro"/>
              </a:defRPr>
            </a:lvl3pPr>
            <a:lvl4pPr>
              <a:defRPr sz="1200">
                <a:latin typeface="+mn-lt"/>
                <a:cs typeface="Myriad Pro"/>
              </a:defRPr>
            </a:lvl4pPr>
            <a:lvl5pPr>
              <a:defRPr sz="1200">
                <a:latin typeface="+mn-lt"/>
                <a:cs typeface="Myriad Pro"/>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4" name="Text Placeholder 2"/>
          <p:cNvSpPr>
            <a:spLocks noGrp="1"/>
          </p:cNvSpPr>
          <p:nvPr>
            <p:ph type="body" idx="28" hasCustomPrompt="1"/>
          </p:nvPr>
        </p:nvSpPr>
        <p:spPr>
          <a:xfrm>
            <a:off x="637118" y="691051"/>
            <a:ext cx="10365316" cy="451948"/>
          </a:xfrm>
        </p:spPr>
        <p:txBody>
          <a:bodyPr anchor="t"/>
          <a:lstStyle>
            <a:lvl1pPr marL="0" indent="0">
              <a:lnSpc>
                <a:spcPct val="85000"/>
              </a:lnSpc>
              <a:spcBef>
                <a:spcPts val="0"/>
              </a:spcBef>
              <a:spcAft>
                <a:spcPts val="0"/>
              </a:spcAft>
              <a:buNone/>
              <a:defRPr sz="1700" b="0">
                <a:solidFill>
                  <a:schemeClr val="accent3"/>
                </a:solidFill>
                <a:latin typeface="+mn-lt"/>
                <a:cs typeface="Myriad Pro"/>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0" name="Text Placeholder 3"/>
          <p:cNvSpPr>
            <a:spLocks noGrp="1"/>
          </p:cNvSpPr>
          <p:nvPr>
            <p:ph type="body" sz="quarter" idx="29"/>
          </p:nvPr>
        </p:nvSpPr>
        <p:spPr>
          <a:xfrm>
            <a:off x="637117" y="5870309"/>
            <a:ext cx="6485467" cy="184150"/>
          </a:xfrm>
        </p:spPr>
        <p:txBody>
          <a:bodyPr/>
          <a:lstStyle>
            <a:lvl1pPr>
              <a:defRPr sz="800">
                <a:solidFill>
                  <a:schemeClr val="accent6"/>
                </a:solidFill>
                <a:latin typeface="+mn-lt"/>
              </a:defRPr>
            </a:lvl1pPr>
          </a:lstStyle>
          <a:p>
            <a:pPr lvl="0"/>
            <a:r>
              <a:rPr lang="en-US"/>
              <a:t>Edit Master text styles</a:t>
            </a:r>
          </a:p>
        </p:txBody>
      </p:sp>
      <p:sp>
        <p:nvSpPr>
          <p:cNvPr id="8" name="Slide Number Placeholder 3"/>
          <p:cNvSpPr>
            <a:spLocks noGrp="1"/>
          </p:cNvSpPr>
          <p:nvPr>
            <p:ph type="sldNum" sz="quarter" idx="4"/>
          </p:nvPr>
        </p:nvSpPr>
        <p:spPr>
          <a:xfrm>
            <a:off x="1" y="6651291"/>
            <a:ext cx="474684" cy="155448"/>
          </a:xfrm>
          <a:prstGeom prst="rect">
            <a:avLst/>
          </a:prstGeom>
        </p:spPr>
        <p:txBody>
          <a:bodyPr vert="horz" lIns="91440" tIns="45720" rIns="91440" bIns="45720" rtlCol="0" anchor="ctr"/>
          <a:lstStyle>
            <a:lvl1pPr algn="r">
              <a:defRPr sz="800">
                <a:solidFill>
                  <a:schemeClr val="bg1">
                    <a:lumMod val="75000"/>
                  </a:schemeClr>
                </a:solidFill>
                <a:latin typeface="+mn-lt"/>
                <a:cs typeface="Myriad Pro"/>
              </a:defRPr>
            </a:lvl1pPr>
          </a:lstStyle>
          <a:p>
            <a:fld id="{60D4F70A-A669-3540-8175-CEEA6DC5730E}" type="slidenum">
              <a:rPr lang="en-US" smtClean="0"/>
              <a:pPr/>
              <a:t>‹#›</a:t>
            </a:fld>
            <a:endParaRPr lang="en-US" dirty="0"/>
          </a:p>
        </p:txBody>
      </p:sp>
    </p:spTree>
    <p:extLst>
      <p:ext uri="{BB962C8B-B14F-4D97-AF65-F5344CB8AC3E}">
        <p14:creationId xmlns:p14="http://schemas.microsoft.com/office/powerpoint/2010/main" val="10013364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Quote Ligh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18067" y="1905001"/>
            <a:ext cx="10974917" cy="2225262"/>
          </a:xfrm>
        </p:spPr>
        <p:txBody>
          <a:bodyPr anchor="ctr"/>
          <a:lstStyle>
            <a:lvl1pPr>
              <a:lnSpc>
                <a:spcPct val="95000"/>
              </a:lnSpc>
              <a:defRPr sz="4200">
                <a:solidFill>
                  <a:schemeClr val="tx2"/>
                </a:solidFill>
                <a:latin typeface="+mj-lt"/>
                <a:cs typeface="Myriad Pro"/>
              </a:defRPr>
            </a:lvl1pPr>
          </a:lstStyle>
          <a:p>
            <a:r>
              <a:rPr lang="en-US"/>
              <a:t>Click to edit Master title style</a:t>
            </a:r>
            <a:endParaRPr lang="en-US" dirty="0"/>
          </a:p>
        </p:txBody>
      </p:sp>
      <p:sp>
        <p:nvSpPr>
          <p:cNvPr id="10" name="Text Placeholder 9"/>
          <p:cNvSpPr>
            <a:spLocks noGrp="1"/>
          </p:cNvSpPr>
          <p:nvPr>
            <p:ph type="body" sz="quarter" idx="14" hasCustomPrompt="1"/>
          </p:nvPr>
        </p:nvSpPr>
        <p:spPr>
          <a:xfrm>
            <a:off x="618067" y="4620890"/>
            <a:ext cx="10974916" cy="1415772"/>
          </a:xfrm>
        </p:spPr>
        <p:txBody>
          <a:bodyPr>
            <a:noAutofit/>
          </a:bodyPr>
          <a:lstStyle>
            <a:lvl1pPr marL="0" indent="0">
              <a:lnSpc>
                <a:spcPct val="95000"/>
              </a:lnSpc>
              <a:spcAft>
                <a:spcPts val="0"/>
              </a:spcAft>
              <a:buFont typeface="Arial" panose="020B0604020202020204" pitchFamily="34" charset="0"/>
              <a:buChar char="​"/>
              <a:defRPr sz="2100">
                <a:solidFill>
                  <a:schemeClr val="accent1"/>
                </a:solidFill>
                <a:latin typeface="+mn-lt"/>
                <a:cs typeface="Myriad Pro"/>
              </a:defRPr>
            </a:lvl1pPr>
            <a:lvl2pPr marL="0" indent="0">
              <a:lnSpc>
                <a:spcPct val="95000"/>
              </a:lnSpc>
              <a:spcBef>
                <a:spcPts val="0"/>
              </a:spcBef>
              <a:spcAft>
                <a:spcPts val="200"/>
              </a:spcAft>
              <a:buFont typeface="Arial" panose="020B0604020202020204" pitchFamily="34" charset="0"/>
              <a:buChar char="​"/>
              <a:defRPr sz="1500">
                <a:solidFill>
                  <a:schemeClr val="tx1"/>
                </a:solidFill>
                <a:latin typeface="+mn-lt"/>
                <a:cs typeface="Myriad Pro"/>
              </a:defRPr>
            </a:lvl2pPr>
            <a:lvl3pPr marL="0" indent="0">
              <a:lnSpc>
                <a:spcPct val="95000"/>
              </a:lnSpc>
              <a:spcBef>
                <a:spcPts val="0"/>
              </a:spcBef>
              <a:spcAft>
                <a:spcPts val="200"/>
              </a:spcAft>
              <a:buFont typeface="Arial" panose="020B0604020202020204" pitchFamily="34" charset="0"/>
              <a:buChar char="​"/>
              <a:defRPr sz="1500">
                <a:solidFill>
                  <a:schemeClr val="tx1"/>
                </a:solidFill>
                <a:latin typeface="+mn-lt"/>
                <a:cs typeface="Myriad Pro"/>
              </a:defRPr>
            </a:lvl3pPr>
            <a:lvl4pPr marL="0" indent="0">
              <a:lnSpc>
                <a:spcPct val="95000"/>
              </a:lnSpc>
              <a:spcBef>
                <a:spcPts val="0"/>
              </a:spcBef>
              <a:spcAft>
                <a:spcPts val="200"/>
              </a:spcAft>
              <a:buFont typeface="Arial" panose="020B0604020202020204" pitchFamily="34" charset="0"/>
              <a:buChar char="​"/>
              <a:defRPr sz="1500">
                <a:solidFill>
                  <a:schemeClr val="tx1"/>
                </a:solidFill>
                <a:latin typeface="+mn-lt"/>
                <a:cs typeface="Myriad Pro"/>
              </a:defRPr>
            </a:lvl4pPr>
            <a:lvl5pPr marL="0" indent="0">
              <a:lnSpc>
                <a:spcPct val="95000"/>
              </a:lnSpc>
              <a:spcBef>
                <a:spcPts val="0"/>
              </a:spcBef>
              <a:spcAft>
                <a:spcPts val="200"/>
              </a:spcAft>
              <a:buFont typeface="Arial" panose="020B0604020202020204" pitchFamily="34" charset="0"/>
              <a:buChar char="​"/>
              <a:defRPr sz="1500">
                <a:solidFill>
                  <a:schemeClr val="tx1"/>
                </a:solidFill>
                <a:latin typeface="+mn-lt"/>
                <a:cs typeface="Myriad Pro"/>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3"/>
          <p:cNvSpPr>
            <a:spLocks noGrp="1"/>
          </p:cNvSpPr>
          <p:nvPr>
            <p:ph type="sldNum" sz="quarter" idx="4"/>
          </p:nvPr>
        </p:nvSpPr>
        <p:spPr>
          <a:xfrm>
            <a:off x="1" y="6651291"/>
            <a:ext cx="474684" cy="155448"/>
          </a:xfrm>
          <a:prstGeom prst="rect">
            <a:avLst/>
          </a:prstGeom>
        </p:spPr>
        <p:txBody>
          <a:bodyPr vert="horz" lIns="91440" tIns="45720" rIns="91440" bIns="45720" rtlCol="0" anchor="ctr"/>
          <a:lstStyle>
            <a:lvl1pPr algn="r">
              <a:defRPr sz="800">
                <a:solidFill>
                  <a:schemeClr val="bg1">
                    <a:lumMod val="75000"/>
                  </a:schemeClr>
                </a:solidFill>
                <a:latin typeface="+mn-lt"/>
                <a:cs typeface="Myriad Pro"/>
              </a:defRPr>
            </a:lvl1pPr>
          </a:lstStyle>
          <a:p>
            <a:fld id="{60D4F70A-A669-3540-8175-CEEA6DC5730E}" type="slidenum">
              <a:rPr lang="en-US" smtClean="0"/>
              <a:pPr/>
              <a:t>‹#›</a:t>
            </a:fld>
            <a:endParaRPr lang="en-US" dirty="0"/>
          </a:p>
        </p:txBody>
      </p:sp>
    </p:spTree>
    <p:extLst>
      <p:ext uri="{BB962C8B-B14F-4D97-AF65-F5344CB8AC3E}">
        <p14:creationId xmlns:p14="http://schemas.microsoft.com/office/powerpoint/2010/main" val="9413545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FF6-B37D-4309-A124-02515DA7916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8191044-6C98-4600-B641-E39C579885A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14CD89-3FC7-441A-90D6-0C0042A7D571}"/>
              </a:ext>
            </a:extLst>
          </p:cNvPr>
          <p:cNvSpPr>
            <a:spLocks noGrp="1"/>
          </p:cNvSpPr>
          <p:nvPr>
            <p:ph type="dt" sz="half" idx="10"/>
          </p:nvPr>
        </p:nvSpPr>
        <p:spPr/>
        <p:txBody>
          <a:bodyPr/>
          <a:lstStyle/>
          <a:p>
            <a:fld id="{22F7AD66-6356-456F-BD89-8A5AC1FB03A3}" type="datetimeFigureOut">
              <a:rPr lang="en-US" smtClean="0"/>
              <a:t>4/17/2020</a:t>
            </a:fld>
            <a:endParaRPr lang="en-US"/>
          </a:p>
        </p:txBody>
      </p:sp>
      <p:sp>
        <p:nvSpPr>
          <p:cNvPr id="5" name="Footer Placeholder 4">
            <a:extLst>
              <a:ext uri="{FF2B5EF4-FFF2-40B4-BE49-F238E27FC236}">
                <a16:creationId xmlns:a16="http://schemas.microsoft.com/office/drawing/2014/main" id="{0B79DC8E-70C7-41E2-AD86-E4A4783605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1300D5E-AAFB-4A7F-833F-8AF7F8581359}"/>
              </a:ext>
            </a:extLst>
          </p:cNvPr>
          <p:cNvSpPr>
            <a:spLocks noGrp="1"/>
          </p:cNvSpPr>
          <p:nvPr>
            <p:ph type="sldNum" sz="quarter" idx="12"/>
          </p:nvPr>
        </p:nvSpPr>
        <p:spPr/>
        <p:txBody>
          <a:bodyPr/>
          <a:lstStyle/>
          <a:p>
            <a:fld id="{BA4BBE28-FF2F-4F1D-A7A6-6F258F69842F}" type="slidenum">
              <a:rPr lang="en-US" smtClean="0"/>
              <a:t>‹#›</a:t>
            </a:fld>
            <a:endParaRPr lang="en-US"/>
          </a:p>
        </p:txBody>
      </p:sp>
    </p:spTree>
    <p:extLst>
      <p:ext uri="{BB962C8B-B14F-4D97-AF65-F5344CB8AC3E}">
        <p14:creationId xmlns:p14="http://schemas.microsoft.com/office/powerpoint/2010/main" val="19793885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4008A-3D97-49ED-9F1A-2B5785E95F1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69E16B2-DD5E-4AD7-9F3F-3AAB6978657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8D09908-5E2B-4F38-A976-86ED7F31CF69}"/>
              </a:ext>
            </a:extLst>
          </p:cNvPr>
          <p:cNvSpPr>
            <a:spLocks noGrp="1"/>
          </p:cNvSpPr>
          <p:nvPr>
            <p:ph type="dt" sz="half" idx="10"/>
          </p:nvPr>
        </p:nvSpPr>
        <p:spPr/>
        <p:txBody>
          <a:bodyPr/>
          <a:lstStyle/>
          <a:p>
            <a:fld id="{22F7AD66-6356-456F-BD89-8A5AC1FB03A3}" type="datetimeFigureOut">
              <a:rPr lang="en-US" smtClean="0"/>
              <a:t>4/17/2020</a:t>
            </a:fld>
            <a:endParaRPr lang="en-US"/>
          </a:p>
        </p:txBody>
      </p:sp>
      <p:sp>
        <p:nvSpPr>
          <p:cNvPr id="5" name="Footer Placeholder 4">
            <a:extLst>
              <a:ext uri="{FF2B5EF4-FFF2-40B4-BE49-F238E27FC236}">
                <a16:creationId xmlns:a16="http://schemas.microsoft.com/office/drawing/2014/main" id="{646440FA-B991-4F0D-8B05-82745B30A2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2E679A-B4F3-4A38-953B-0D8EF285F9A4}"/>
              </a:ext>
            </a:extLst>
          </p:cNvPr>
          <p:cNvSpPr>
            <a:spLocks noGrp="1"/>
          </p:cNvSpPr>
          <p:nvPr>
            <p:ph type="sldNum" sz="quarter" idx="12"/>
          </p:nvPr>
        </p:nvSpPr>
        <p:spPr/>
        <p:txBody>
          <a:bodyPr/>
          <a:lstStyle/>
          <a:p>
            <a:fld id="{BA4BBE28-FF2F-4F1D-A7A6-6F258F69842F}" type="slidenum">
              <a:rPr lang="en-US" smtClean="0"/>
              <a:t>‹#›</a:t>
            </a:fld>
            <a:endParaRPr lang="en-US"/>
          </a:p>
        </p:txBody>
      </p:sp>
    </p:spTree>
    <p:extLst>
      <p:ext uri="{BB962C8B-B14F-4D97-AF65-F5344CB8AC3E}">
        <p14:creationId xmlns:p14="http://schemas.microsoft.com/office/powerpoint/2010/main" val="2488427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EAF1DC-0484-42ED-BE7F-B88762F5D6B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8A0036-1CDF-4D54-BD59-4647422D30A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75528CC-BA70-474E-8851-6348E609465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13E0C25-D8CA-4EEC-BD52-8587359E6CBD}"/>
              </a:ext>
            </a:extLst>
          </p:cNvPr>
          <p:cNvSpPr>
            <a:spLocks noGrp="1"/>
          </p:cNvSpPr>
          <p:nvPr>
            <p:ph type="dt" sz="half" idx="10"/>
          </p:nvPr>
        </p:nvSpPr>
        <p:spPr/>
        <p:txBody>
          <a:bodyPr/>
          <a:lstStyle/>
          <a:p>
            <a:fld id="{22F7AD66-6356-456F-BD89-8A5AC1FB03A3}" type="datetimeFigureOut">
              <a:rPr lang="en-US" smtClean="0"/>
              <a:t>4/17/2020</a:t>
            </a:fld>
            <a:endParaRPr lang="en-US"/>
          </a:p>
        </p:txBody>
      </p:sp>
      <p:sp>
        <p:nvSpPr>
          <p:cNvPr id="6" name="Footer Placeholder 5">
            <a:extLst>
              <a:ext uri="{FF2B5EF4-FFF2-40B4-BE49-F238E27FC236}">
                <a16:creationId xmlns:a16="http://schemas.microsoft.com/office/drawing/2014/main" id="{4A6257FC-DFB4-4C3C-A1DC-096CE18F0A2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20645B9-60FD-45AB-8D93-C84E067AF94C}"/>
              </a:ext>
            </a:extLst>
          </p:cNvPr>
          <p:cNvSpPr>
            <a:spLocks noGrp="1"/>
          </p:cNvSpPr>
          <p:nvPr>
            <p:ph type="sldNum" sz="quarter" idx="12"/>
          </p:nvPr>
        </p:nvSpPr>
        <p:spPr/>
        <p:txBody>
          <a:bodyPr/>
          <a:lstStyle/>
          <a:p>
            <a:fld id="{BA4BBE28-FF2F-4F1D-A7A6-6F258F69842F}" type="slidenum">
              <a:rPr lang="en-US" smtClean="0"/>
              <a:t>‹#›</a:t>
            </a:fld>
            <a:endParaRPr lang="en-US"/>
          </a:p>
        </p:txBody>
      </p:sp>
    </p:spTree>
    <p:extLst>
      <p:ext uri="{BB962C8B-B14F-4D97-AF65-F5344CB8AC3E}">
        <p14:creationId xmlns:p14="http://schemas.microsoft.com/office/powerpoint/2010/main" val="28013709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59034-1429-4B2B-AD2F-2504B7E3CA2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054CF6D-ACCB-4D8D-AD7C-09DFC5BE83C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5ADE601-4EC7-4E96-8F38-4CE6C6945F0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49966A4-6430-4016-A0B2-9C3A7AB3EEA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9CC0607-2F32-4D5E-91EB-ABD23CE110D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ED6137B-272F-4D67-8AB9-F8F3C2EC5E13}"/>
              </a:ext>
            </a:extLst>
          </p:cNvPr>
          <p:cNvSpPr>
            <a:spLocks noGrp="1"/>
          </p:cNvSpPr>
          <p:nvPr>
            <p:ph type="dt" sz="half" idx="10"/>
          </p:nvPr>
        </p:nvSpPr>
        <p:spPr/>
        <p:txBody>
          <a:bodyPr/>
          <a:lstStyle/>
          <a:p>
            <a:fld id="{22F7AD66-6356-456F-BD89-8A5AC1FB03A3}" type="datetimeFigureOut">
              <a:rPr lang="en-US" smtClean="0"/>
              <a:t>4/17/2020</a:t>
            </a:fld>
            <a:endParaRPr lang="en-US"/>
          </a:p>
        </p:txBody>
      </p:sp>
      <p:sp>
        <p:nvSpPr>
          <p:cNvPr id="8" name="Footer Placeholder 7">
            <a:extLst>
              <a:ext uri="{FF2B5EF4-FFF2-40B4-BE49-F238E27FC236}">
                <a16:creationId xmlns:a16="http://schemas.microsoft.com/office/drawing/2014/main" id="{78713F2A-1E28-4E94-8FCB-02E7C2B203D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7A29074-C8F0-469C-BE1E-BE97572274D4}"/>
              </a:ext>
            </a:extLst>
          </p:cNvPr>
          <p:cNvSpPr>
            <a:spLocks noGrp="1"/>
          </p:cNvSpPr>
          <p:nvPr>
            <p:ph type="sldNum" sz="quarter" idx="12"/>
          </p:nvPr>
        </p:nvSpPr>
        <p:spPr/>
        <p:txBody>
          <a:bodyPr/>
          <a:lstStyle/>
          <a:p>
            <a:fld id="{BA4BBE28-FF2F-4F1D-A7A6-6F258F69842F}" type="slidenum">
              <a:rPr lang="en-US" smtClean="0"/>
              <a:t>‹#›</a:t>
            </a:fld>
            <a:endParaRPr lang="en-US"/>
          </a:p>
        </p:txBody>
      </p:sp>
    </p:spTree>
    <p:extLst>
      <p:ext uri="{BB962C8B-B14F-4D97-AF65-F5344CB8AC3E}">
        <p14:creationId xmlns:p14="http://schemas.microsoft.com/office/powerpoint/2010/main" val="10703820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C794D-FA97-4548-B0B0-A2064ACFDD4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03F487-FA85-4483-82FF-EC176B3D6883}"/>
              </a:ext>
            </a:extLst>
          </p:cNvPr>
          <p:cNvSpPr>
            <a:spLocks noGrp="1"/>
          </p:cNvSpPr>
          <p:nvPr>
            <p:ph type="dt" sz="half" idx="10"/>
          </p:nvPr>
        </p:nvSpPr>
        <p:spPr/>
        <p:txBody>
          <a:bodyPr/>
          <a:lstStyle/>
          <a:p>
            <a:fld id="{22F7AD66-6356-456F-BD89-8A5AC1FB03A3}" type="datetimeFigureOut">
              <a:rPr lang="en-US" smtClean="0"/>
              <a:t>4/17/2020</a:t>
            </a:fld>
            <a:endParaRPr lang="en-US"/>
          </a:p>
        </p:txBody>
      </p:sp>
      <p:sp>
        <p:nvSpPr>
          <p:cNvPr id="4" name="Footer Placeholder 3">
            <a:extLst>
              <a:ext uri="{FF2B5EF4-FFF2-40B4-BE49-F238E27FC236}">
                <a16:creationId xmlns:a16="http://schemas.microsoft.com/office/drawing/2014/main" id="{90AF9070-5B6E-4FC9-98E2-D457F592C10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DDDACAB-624A-401E-A424-3B8DC419C392}"/>
              </a:ext>
            </a:extLst>
          </p:cNvPr>
          <p:cNvSpPr>
            <a:spLocks noGrp="1"/>
          </p:cNvSpPr>
          <p:nvPr>
            <p:ph type="sldNum" sz="quarter" idx="12"/>
          </p:nvPr>
        </p:nvSpPr>
        <p:spPr/>
        <p:txBody>
          <a:bodyPr/>
          <a:lstStyle/>
          <a:p>
            <a:fld id="{BA4BBE28-FF2F-4F1D-A7A6-6F258F69842F}" type="slidenum">
              <a:rPr lang="en-US" smtClean="0"/>
              <a:t>‹#›</a:t>
            </a:fld>
            <a:endParaRPr lang="en-US"/>
          </a:p>
        </p:txBody>
      </p:sp>
    </p:spTree>
    <p:extLst>
      <p:ext uri="{BB962C8B-B14F-4D97-AF65-F5344CB8AC3E}">
        <p14:creationId xmlns:p14="http://schemas.microsoft.com/office/powerpoint/2010/main" val="19841470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4A4CDE-CDDF-4C75-9F99-728BBEEC0EA7}"/>
              </a:ext>
            </a:extLst>
          </p:cNvPr>
          <p:cNvSpPr>
            <a:spLocks noGrp="1"/>
          </p:cNvSpPr>
          <p:nvPr>
            <p:ph type="dt" sz="half" idx="10"/>
          </p:nvPr>
        </p:nvSpPr>
        <p:spPr/>
        <p:txBody>
          <a:bodyPr/>
          <a:lstStyle/>
          <a:p>
            <a:fld id="{22F7AD66-6356-456F-BD89-8A5AC1FB03A3}" type="datetimeFigureOut">
              <a:rPr lang="en-US" smtClean="0"/>
              <a:t>4/17/2020</a:t>
            </a:fld>
            <a:endParaRPr lang="en-US"/>
          </a:p>
        </p:txBody>
      </p:sp>
      <p:sp>
        <p:nvSpPr>
          <p:cNvPr id="3" name="Footer Placeholder 2">
            <a:extLst>
              <a:ext uri="{FF2B5EF4-FFF2-40B4-BE49-F238E27FC236}">
                <a16:creationId xmlns:a16="http://schemas.microsoft.com/office/drawing/2014/main" id="{829F4706-5B12-458F-8377-3CE6F93378D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D436DC8-0945-436F-A610-906DEF27F28D}"/>
              </a:ext>
            </a:extLst>
          </p:cNvPr>
          <p:cNvSpPr>
            <a:spLocks noGrp="1"/>
          </p:cNvSpPr>
          <p:nvPr>
            <p:ph type="sldNum" sz="quarter" idx="12"/>
          </p:nvPr>
        </p:nvSpPr>
        <p:spPr/>
        <p:txBody>
          <a:bodyPr/>
          <a:lstStyle/>
          <a:p>
            <a:fld id="{BA4BBE28-FF2F-4F1D-A7A6-6F258F69842F}" type="slidenum">
              <a:rPr lang="en-US" smtClean="0"/>
              <a:t>‹#›</a:t>
            </a:fld>
            <a:endParaRPr lang="en-US"/>
          </a:p>
        </p:txBody>
      </p:sp>
    </p:spTree>
    <p:extLst>
      <p:ext uri="{BB962C8B-B14F-4D97-AF65-F5344CB8AC3E}">
        <p14:creationId xmlns:p14="http://schemas.microsoft.com/office/powerpoint/2010/main" val="2271467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5EEAC-E0E9-45C9-B580-E190EB9A37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DFA6FC9-8E1C-430B-A4A9-46213CA645D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AC12C47-8135-4EE7-9463-302A9401C8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DA0F0AF-103A-4026-BAC5-30C5F0B91FE0}"/>
              </a:ext>
            </a:extLst>
          </p:cNvPr>
          <p:cNvSpPr>
            <a:spLocks noGrp="1"/>
          </p:cNvSpPr>
          <p:nvPr>
            <p:ph type="dt" sz="half" idx="10"/>
          </p:nvPr>
        </p:nvSpPr>
        <p:spPr/>
        <p:txBody>
          <a:bodyPr/>
          <a:lstStyle/>
          <a:p>
            <a:fld id="{22F7AD66-6356-456F-BD89-8A5AC1FB03A3}" type="datetimeFigureOut">
              <a:rPr lang="en-US" smtClean="0"/>
              <a:t>4/17/2020</a:t>
            </a:fld>
            <a:endParaRPr lang="en-US"/>
          </a:p>
        </p:txBody>
      </p:sp>
      <p:sp>
        <p:nvSpPr>
          <p:cNvPr id="6" name="Footer Placeholder 5">
            <a:extLst>
              <a:ext uri="{FF2B5EF4-FFF2-40B4-BE49-F238E27FC236}">
                <a16:creationId xmlns:a16="http://schemas.microsoft.com/office/drawing/2014/main" id="{F47C2039-5A67-436F-9BD7-6D0A1EB411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D7368E1-4147-4693-8682-1A794CCB5965}"/>
              </a:ext>
            </a:extLst>
          </p:cNvPr>
          <p:cNvSpPr>
            <a:spLocks noGrp="1"/>
          </p:cNvSpPr>
          <p:nvPr>
            <p:ph type="sldNum" sz="quarter" idx="12"/>
          </p:nvPr>
        </p:nvSpPr>
        <p:spPr/>
        <p:txBody>
          <a:bodyPr/>
          <a:lstStyle/>
          <a:p>
            <a:fld id="{BA4BBE28-FF2F-4F1D-A7A6-6F258F69842F}" type="slidenum">
              <a:rPr lang="en-US" smtClean="0"/>
              <a:t>‹#›</a:t>
            </a:fld>
            <a:endParaRPr lang="en-US"/>
          </a:p>
        </p:txBody>
      </p:sp>
    </p:spTree>
    <p:extLst>
      <p:ext uri="{BB962C8B-B14F-4D97-AF65-F5344CB8AC3E}">
        <p14:creationId xmlns:p14="http://schemas.microsoft.com/office/powerpoint/2010/main" val="16125461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74F0E-97E4-4A36-BF6A-359559C0B8B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194DD19-8527-4DBE-9261-F2A048E776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BF26CFC-DD10-4332-8EFB-2D630FA290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E8C3B8-B974-46A3-A54C-CF3C27A39254}"/>
              </a:ext>
            </a:extLst>
          </p:cNvPr>
          <p:cNvSpPr>
            <a:spLocks noGrp="1"/>
          </p:cNvSpPr>
          <p:nvPr>
            <p:ph type="dt" sz="half" idx="10"/>
          </p:nvPr>
        </p:nvSpPr>
        <p:spPr/>
        <p:txBody>
          <a:bodyPr/>
          <a:lstStyle/>
          <a:p>
            <a:fld id="{22F7AD66-6356-456F-BD89-8A5AC1FB03A3}" type="datetimeFigureOut">
              <a:rPr lang="en-US" smtClean="0"/>
              <a:t>4/17/2020</a:t>
            </a:fld>
            <a:endParaRPr lang="en-US"/>
          </a:p>
        </p:txBody>
      </p:sp>
      <p:sp>
        <p:nvSpPr>
          <p:cNvPr id="6" name="Footer Placeholder 5">
            <a:extLst>
              <a:ext uri="{FF2B5EF4-FFF2-40B4-BE49-F238E27FC236}">
                <a16:creationId xmlns:a16="http://schemas.microsoft.com/office/drawing/2014/main" id="{0D4818D7-35E4-48F6-BCDD-F05B12D12E4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AFBA04-970B-4EFA-B267-72CE1488DC14}"/>
              </a:ext>
            </a:extLst>
          </p:cNvPr>
          <p:cNvSpPr>
            <a:spLocks noGrp="1"/>
          </p:cNvSpPr>
          <p:nvPr>
            <p:ph type="sldNum" sz="quarter" idx="12"/>
          </p:nvPr>
        </p:nvSpPr>
        <p:spPr/>
        <p:txBody>
          <a:bodyPr/>
          <a:lstStyle/>
          <a:p>
            <a:fld id="{BA4BBE28-FF2F-4F1D-A7A6-6F258F69842F}" type="slidenum">
              <a:rPr lang="en-US" smtClean="0"/>
              <a:t>‹#›</a:t>
            </a:fld>
            <a:endParaRPr lang="en-US"/>
          </a:p>
        </p:txBody>
      </p:sp>
    </p:spTree>
    <p:extLst>
      <p:ext uri="{BB962C8B-B14F-4D97-AF65-F5344CB8AC3E}">
        <p14:creationId xmlns:p14="http://schemas.microsoft.com/office/powerpoint/2010/main" val="38218611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DEE542D-3E75-48CE-A0B0-A7493141C6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3DE9438-D330-402D-9DB7-D168B2EFB34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30B9943-E30E-4EDC-A7A1-A373FA702B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F7AD66-6356-456F-BD89-8A5AC1FB03A3}" type="datetimeFigureOut">
              <a:rPr lang="en-US" smtClean="0"/>
              <a:t>4/17/2020</a:t>
            </a:fld>
            <a:endParaRPr lang="en-US"/>
          </a:p>
        </p:txBody>
      </p:sp>
      <p:sp>
        <p:nvSpPr>
          <p:cNvPr id="5" name="Footer Placeholder 4">
            <a:extLst>
              <a:ext uri="{FF2B5EF4-FFF2-40B4-BE49-F238E27FC236}">
                <a16:creationId xmlns:a16="http://schemas.microsoft.com/office/drawing/2014/main" id="{3F6B9F37-67F9-4806-B7F9-0F9DD92E4CD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A7812DD-2452-4EFA-A7A1-FF2E52B100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4BBE28-FF2F-4F1D-A7A6-6F258F69842F}" type="slidenum">
              <a:rPr lang="en-US" smtClean="0"/>
              <a:t>‹#›</a:t>
            </a:fld>
            <a:endParaRPr lang="en-US"/>
          </a:p>
        </p:txBody>
      </p:sp>
    </p:spTree>
    <p:extLst>
      <p:ext uri="{BB962C8B-B14F-4D97-AF65-F5344CB8AC3E}">
        <p14:creationId xmlns:p14="http://schemas.microsoft.com/office/powerpoint/2010/main" val="32277067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scientific publication"/>
          <p:cNvPicPr>
            <a:picLocks noChangeAspect="1" noChangeArrowheads="1"/>
          </p:cNvPicPr>
          <p:nvPr/>
        </p:nvPicPr>
        <p:blipFill>
          <a:blip r:embed="rId2">
            <a:extLst>
              <a:ext uri="{BEBA8EAE-BF5A-486C-A8C5-ECC9F3942E4B}">
                <a14:imgProps xmlns:a14="http://schemas.microsoft.com/office/drawing/2010/main">
                  <a14:imgLayer r:embed="rId3">
                    <a14:imgEffect>
                      <a14:artisticGlowDiffused/>
                    </a14:imgEffect>
                  </a14:imgLayer>
                </a14:imgProps>
              </a:ext>
              <a:ext uri="{28A0092B-C50C-407E-A947-70E740481C1C}">
                <a14:useLocalDpi xmlns:a14="http://schemas.microsoft.com/office/drawing/2010/main" val="0"/>
              </a:ext>
            </a:extLst>
          </a:blip>
          <a:srcRect/>
          <a:stretch>
            <a:fillRect/>
          </a:stretch>
        </p:blipFill>
        <p:spPr bwMode="auto">
          <a:xfrm>
            <a:off x="1452880" y="239657"/>
            <a:ext cx="9144000" cy="5952565"/>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0"/>
          </p:nvPr>
        </p:nvSpPr>
        <p:spPr>
          <a:xfrm>
            <a:off x="1209040" y="3429000"/>
            <a:ext cx="7071360" cy="1143000"/>
          </a:xfrm>
        </p:spPr>
        <p:txBody>
          <a:bodyPr>
            <a:normAutofit/>
          </a:bodyPr>
          <a:lstStyle/>
          <a:p>
            <a:r>
              <a:rPr lang="en-US" sz="2800" dirty="0">
                <a:latin typeface="Abadi" panose="020B0604020104020204" pitchFamily="34" charset="0"/>
              </a:rPr>
              <a:t>Leveraging all channels and connections to get the job!</a:t>
            </a:r>
          </a:p>
        </p:txBody>
      </p:sp>
      <p:sp>
        <p:nvSpPr>
          <p:cNvPr id="3" name="Text Placeholder 2"/>
          <p:cNvSpPr>
            <a:spLocks noGrp="1"/>
          </p:cNvSpPr>
          <p:nvPr>
            <p:ph type="body" sz="quarter" idx="11"/>
          </p:nvPr>
        </p:nvSpPr>
        <p:spPr>
          <a:xfrm>
            <a:off x="579120" y="439270"/>
            <a:ext cx="10891520" cy="2362200"/>
          </a:xfrm>
        </p:spPr>
        <p:txBody>
          <a:bodyPr>
            <a:normAutofit/>
          </a:bodyPr>
          <a:lstStyle/>
          <a:p>
            <a:pPr>
              <a:buNone/>
            </a:pPr>
            <a:r>
              <a:rPr lang="en-US" sz="4400" dirty="0">
                <a:latin typeface="Abadi" panose="020B0604020104020204" pitchFamily="34" charset="0"/>
              </a:rPr>
              <a:t>Networking and Making Industry Connections</a:t>
            </a:r>
          </a:p>
        </p:txBody>
      </p:sp>
      <p:sp>
        <p:nvSpPr>
          <p:cNvPr id="5" name="Text Placeholder 1"/>
          <p:cNvSpPr txBox="1">
            <a:spLocks/>
          </p:cNvSpPr>
          <p:nvPr/>
        </p:nvSpPr>
        <p:spPr>
          <a:xfrm>
            <a:off x="1452880" y="4776098"/>
            <a:ext cx="5105400" cy="1143000"/>
          </a:xfrm>
          <a:prstGeom prst="rect">
            <a:avLst/>
          </a:prstGeom>
        </p:spPr>
        <p:txBody>
          <a:bodyPr vert="horz" lIns="0" tIns="0" rIns="0" bIns="0" rtlCol="0">
            <a:noAutofit/>
          </a:bodyPr>
          <a:lstStyle>
            <a:lvl1pPr marL="0" indent="0" algn="l" defTabSz="914400" rtl="0" eaLnBrk="1" latinLnBrk="0" hangingPunct="1">
              <a:lnSpc>
                <a:spcPct val="120000"/>
              </a:lnSpc>
              <a:spcBef>
                <a:spcPts val="600"/>
              </a:spcBef>
              <a:spcAft>
                <a:spcPts val="1200"/>
              </a:spcAft>
              <a:buFont typeface="Arial" panose="020B0604020202020204" pitchFamily="34" charset="0"/>
              <a:buChar char="​"/>
              <a:tabLst/>
              <a:defRPr sz="2200" b="0" i="0" kern="1200" baseline="0">
                <a:solidFill>
                  <a:schemeClr val="accent1"/>
                </a:solidFill>
                <a:latin typeface="Arial"/>
                <a:ea typeface="+mn-ea"/>
                <a:cs typeface="Arial"/>
              </a:defRPr>
            </a:lvl1pPr>
            <a:lvl2pPr marL="0" indent="0" algn="l" defTabSz="914400" rtl="0" eaLnBrk="1" latinLnBrk="0" hangingPunct="1">
              <a:lnSpc>
                <a:spcPct val="100000"/>
              </a:lnSpc>
              <a:spcBef>
                <a:spcPts val="0"/>
              </a:spcBef>
              <a:spcAft>
                <a:spcPts val="600"/>
              </a:spcAft>
              <a:buFont typeface="Arial" panose="020B0604020202020204" pitchFamily="34" charset="0"/>
              <a:buChar char="​"/>
              <a:defRPr sz="1400" kern="1200">
                <a:solidFill>
                  <a:schemeClr val="tx2"/>
                </a:solidFill>
                <a:latin typeface="+mn-lt"/>
                <a:ea typeface="+mn-ea"/>
                <a:cs typeface="Myriad Pro"/>
              </a:defRPr>
            </a:lvl2pPr>
            <a:lvl3pPr marL="0" indent="0" algn="l" defTabSz="914400" rtl="0" eaLnBrk="1" latinLnBrk="0" hangingPunct="1">
              <a:lnSpc>
                <a:spcPct val="120000"/>
              </a:lnSpc>
              <a:spcBef>
                <a:spcPts val="600"/>
              </a:spcBef>
              <a:spcAft>
                <a:spcPts val="600"/>
              </a:spcAft>
              <a:buFont typeface="Arial" panose="020B0604020202020204" pitchFamily="34" charset="0"/>
              <a:buChar char="​"/>
              <a:defRPr sz="1100" kern="1200">
                <a:solidFill>
                  <a:schemeClr val="tx2"/>
                </a:solidFill>
                <a:latin typeface="+mn-lt"/>
                <a:ea typeface="+mn-ea"/>
                <a:cs typeface="Myriad Pro"/>
              </a:defRPr>
            </a:lvl3pPr>
            <a:lvl4pPr marL="169863" indent="-169863" algn="l" defTabSz="914400" rtl="0" eaLnBrk="1" latinLnBrk="0" hangingPunct="1">
              <a:lnSpc>
                <a:spcPct val="110000"/>
              </a:lnSpc>
              <a:spcBef>
                <a:spcPts val="0"/>
              </a:spcBef>
              <a:spcAft>
                <a:spcPts val="0"/>
              </a:spcAft>
              <a:buFont typeface="Wingdings" panose="05000000000000000000" pitchFamily="2" charset="2"/>
              <a:buChar char="§"/>
              <a:defRPr sz="1100" kern="1200">
                <a:solidFill>
                  <a:schemeClr val="accent1"/>
                </a:solidFill>
                <a:latin typeface="+mn-lt"/>
                <a:ea typeface="+mn-ea"/>
                <a:cs typeface="Myriad Pro"/>
              </a:defRPr>
            </a:lvl4pPr>
            <a:lvl5pPr marL="346075" indent="-176213" algn="l" defTabSz="914400" rtl="0" eaLnBrk="1" latinLnBrk="0" hangingPunct="1">
              <a:lnSpc>
                <a:spcPct val="110000"/>
              </a:lnSpc>
              <a:spcBef>
                <a:spcPts val="0"/>
              </a:spcBef>
              <a:spcAft>
                <a:spcPts val="600"/>
              </a:spcAft>
              <a:buFont typeface="Wingdings" panose="05000000000000000000" pitchFamily="2" charset="2"/>
              <a:buChar char="§"/>
              <a:defRPr sz="1100" kern="1200">
                <a:solidFill>
                  <a:schemeClr val="accent1"/>
                </a:solidFill>
                <a:latin typeface="+mn-lt"/>
                <a:ea typeface="+mn-ea"/>
                <a:cs typeface="Myriad Pro"/>
              </a:defRPr>
            </a:lvl5pPr>
            <a:lvl6pPr marL="0" indent="0" algn="l" defTabSz="914400" rtl="0" eaLnBrk="1" latinLnBrk="0" hangingPunct="1">
              <a:lnSpc>
                <a:spcPct val="100000"/>
              </a:lnSpc>
              <a:spcBef>
                <a:spcPts val="600"/>
              </a:spcBef>
              <a:spcAft>
                <a:spcPts val="0"/>
              </a:spcAft>
              <a:buFont typeface="Arial" panose="020B0604020202020204" pitchFamily="34" charset="0"/>
              <a:buChar char="​"/>
              <a:defRPr sz="1100" b="1" kern="1200">
                <a:solidFill>
                  <a:schemeClr val="bg2"/>
                </a:solidFill>
                <a:latin typeface="Myriad Pro"/>
                <a:ea typeface="+mn-ea"/>
                <a:cs typeface="Myriad Pro"/>
              </a:defRPr>
            </a:lvl6pPr>
            <a:lvl7pPr marL="0" indent="0" algn="l" defTabSz="914400" rtl="0" eaLnBrk="1" latinLnBrk="0" hangingPunct="1">
              <a:lnSpc>
                <a:spcPct val="100000"/>
              </a:lnSpc>
              <a:spcBef>
                <a:spcPts val="600"/>
              </a:spcBef>
              <a:spcAft>
                <a:spcPts val="600"/>
              </a:spcAft>
              <a:buFont typeface="Arial" panose="020B0604020202020204" pitchFamily="34" charset="0"/>
              <a:buChar char="​"/>
              <a:defRPr sz="1100" kern="1200">
                <a:solidFill>
                  <a:schemeClr val="bg2"/>
                </a:solidFill>
                <a:latin typeface="Myriad Pro"/>
                <a:ea typeface="+mn-ea"/>
                <a:cs typeface="Myriad Pro"/>
              </a:defRPr>
            </a:lvl7pPr>
            <a:lvl8pPr marL="0" indent="0" algn="l" defTabSz="914400" rtl="0" eaLnBrk="1" latinLnBrk="0" hangingPunct="1">
              <a:lnSpc>
                <a:spcPct val="100000"/>
              </a:lnSpc>
              <a:spcBef>
                <a:spcPts val="600"/>
              </a:spcBef>
              <a:spcAft>
                <a:spcPts val="600"/>
              </a:spcAft>
              <a:buFont typeface="Arial" panose="020B0604020202020204" pitchFamily="34" charset="0"/>
              <a:buChar char="​"/>
              <a:defRPr sz="1100" kern="1200">
                <a:solidFill>
                  <a:schemeClr val="accent1"/>
                </a:solidFill>
                <a:latin typeface="Myriad Pro"/>
                <a:ea typeface="+mn-ea"/>
                <a:cs typeface="Myriad Pro"/>
              </a:defRPr>
            </a:lvl8pPr>
            <a:lvl9pPr marL="0" indent="0" algn="l" defTabSz="914400" rtl="0" eaLnBrk="1" latinLnBrk="0" hangingPunct="1">
              <a:lnSpc>
                <a:spcPct val="100000"/>
              </a:lnSpc>
              <a:spcBef>
                <a:spcPts val="600"/>
              </a:spcBef>
              <a:spcAft>
                <a:spcPts val="600"/>
              </a:spcAft>
              <a:buFont typeface="Arial" panose="020B0604020202020204" pitchFamily="34" charset="0"/>
              <a:buChar char="​"/>
              <a:defRPr sz="1100" kern="1200">
                <a:solidFill>
                  <a:schemeClr val="accent3"/>
                </a:solidFill>
                <a:latin typeface="Myriad Pro"/>
                <a:ea typeface="+mn-ea"/>
                <a:cs typeface="Myriad Pro"/>
              </a:defRPr>
            </a:lvl9pPr>
          </a:lstStyle>
          <a:p>
            <a:r>
              <a:rPr lang="en-US" dirty="0">
                <a:latin typeface="Abadi" panose="020B0604020104020204" pitchFamily="34" charset="0"/>
              </a:rPr>
              <a:t>Tod A Pascal &amp; Zheng Chen</a:t>
            </a:r>
          </a:p>
          <a:p>
            <a:r>
              <a:rPr lang="en-US" dirty="0" err="1">
                <a:latin typeface="Abadi" panose="020B0604020104020204" pitchFamily="34" charset="0"/>
              </a:rPr>
              <a:t>Nanoengineering</a:t>
            </a:r>
            <a:r>
              <a:rPr lang="en-US" dirty="0">
                <a:latin typeface="Abadi" panose="020B0604020104020204" pitchFamily="34" charset="0"/>
              </a:rPr>
              <a:t>, UCSD</a:t>
            </a:r>
          </a:p>
        </p:txBody>
      </p:sp>
    </p:spTree>
    <p:extLst>
      <p:ext uri="{BB962C8B-B14F-4D97-AF65-F5344CB8AC3E}">
        <p14:creationId xmlns:p14="http://schemas.microsoft.com/office/powerpoint/2010/main" val="2698196262"/>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710" y="255033"/>
            <a:ext cx="8231188" cy="660399"/>
          </a:xfrm>
        </p:spPr>
        <p:txBody>
          <a:bodyPr>
            <a:normAutofit fontScale="90000"/>
          </a:bodyPr>
          <a:lstStyle/>
          <a:p>
            <a:r>
              <a:rPr lang="en-US" b="1" dirty="0">
                <a:solidFill>
                  <a:schemeClr val="tx1"/>
                </a:solidFill>
                <a:latin typeface="Abadi" panose="020B0604020104020204" pitchFamily="34" charset="0"/>
              </a:rPr>
              <a:t>Networking 101</a:t>
            </a:r>
          </a:p>
        </p:txBody>
      </p:sp>
      <p:sp>
        <p:nvSpPr>
          <p:cNvPr id="3" name="TextBox 2">
            <a:extLst>
              <a:ext uri="{FF2B5EF4-FFF2-40B4-BE49-F238E27FC236}">
                <a16:creationId xmlns:a16="http://schemas.microsoft.com/office/drawing/2014/main" id="{BD115202-2DB5-4F67-802F-0691892F4C42}"/>
              </a:ext>
            </a:extLst>
          </p:cNvPr>
          <p:cNvSpPr txBox="1"/>
          <p:nvPr/>
        </p:nvSpPr>
        <p:spPr>
          <a:xfrm>
            <a:off x="822960" y="1960404"/>
            <a:ext cx="9545201" cy="3542636"/>
          </a:xfrm>
          <a:prstGeom prst="rect">
            <a:avLst/>
          </a:prstGeom>
          <a:noFill/>
        </p:spPr>
        <p:txBody>
          <a:bodyPr wrap="square" lIns="0" tIns="0" rIns="0" bIns="0" rtlCol="0">
            <a:spAutoFit/>
          </a:bodyPr>
          <a:lstStyle/>
          <a:p>
            <a:pPr marL="342900" indent="-342900">
              <a:lnSpc>
                <a:spcPct val="150000"/>
              </a:lnSpc>
              <a:buFont typeface="Arial" panose="020B0604020202020204" pitchFamily="34" charset="0"/>
              <a:buChar char="•"/>
            </a:pPr>
            <a:r>
              <a:rPr lang="en-US" sz="3600" dirty="0">
                <a:latin typeface="Abadi" panose="020B0604020104020204" pitchFamily="34" charset="0"/>
                <a:cs typeface="Arial"/>
              </a:rPr>
              <a:t>Never ask for a job directly</a:t>
            </a:r>
          </a:p>
          <a:p>
            <a:pPr marL="800100" lvl="1" indent="-342900">
              <a:lnSpc>
                <a:spcPct val="150000"/>
              </a:lnSpc>
              <a:buFont typeface="Arial" panose="020B0604020202020204" pitchFamily="34" charset="0"/>
              <a:buChar char="•"/>
            </a:pPr>
            <a:r>
              <a:rPr lang="en-US" sz="2400" dirty="0">
                <a:latin typeface="Abadi" panose="020B0604020104020204" pitchFamily="34" charset="0"/>
                <a:cs typeface="Arial"/>
              </a:rPr>
              <a:t>Ask for advice and information instead</a:t>
            </a:r>
          </a:p>
          <a:p>
            <a:pPr marL="1257300" lvl="2" indent="-342900">
              <a:lnSpc>
                <a:spcPct val="150000"/>
              </a:lnSpc>
              <a:buFont typeface="Arial" panose="020B0604020202020204" pitchFamily="34" charset="0"/>
              <a:buChar char="•"/>
            </a:pPr>
            <a:r>
              <a:rPr lang="en-US" sz="2400" dirty="0">
                <a:latin typeface="Abadi" panose="020B0604020104020204" pitchFamily="34" charset="0"/>
                <a:cs typeface="Arial"/>
              </a:rPr>
              <a:t>You don’t put them in an awkward position</a:t>
            </a:r>
          </a:p>
          <a:p>
            <a:pPr marL="1257300" lvl="2" indent="-342900">
              <a:lnSpc>
                <a:spcPct val="150000"/>
              </a:lnSpc>
              <a:buFont typeface="Arial" panose="020B0604020202020204" pitchFamily="34" charset="0"/>
              <a:buChar char="•"/>
            </a:pPr>
            <a:r>
              <a:rPr lang="en-US" sz="2400" dirty="0">
                <a:latin typeface="Abadi" panose="020B0604020104020204" pitchFamily="34" charset="0"/>
                <a:cs typeface="Arial"/>
              </a:rPr>
              <a:t>You don’t look like you want others to solve your problems for you</a:t>
            </a:r>
          </a:p>
          <a:p>
            <a:pPr marL="1257300" lvl="2" indent="-342900">
              <a:lnSpc>
                <a:spcPct val="150000"/>
              </a:lnSpc>
              <a:buFont typeface="Arial" panose="020B0604020202020204" pitchFamily="34" charset="0"/>
              <a:buChar char="•"/>
            </a:pPr>
            <a:r>
              <a:rPr lang="en-US" sz="2400" dirty="0">
                <a:latin typeface="Abadi" panose="020B0604020104020204" pitchFamily="34" charset="0"/>
                <a:cs typeface="Arial"/>
              </a:rPr>
              <a:t>They’ll get to know you better</a:t>
            </a:r>
          </a:p>
        </p:txBody>
      </p:sp>
      <p:sp>
        <p:nvSpPr>
          <p:cNvPr id="4" name="Rectangle 3">
            <a:extLst>
              <a:ext uri="{FF2B5EF4-FFF2-40B4-BE49-F238E27FC236}">
                <a16:creationId xmlns:a16="http://schemas.microsoft.com/office/drawing/2014/main" id="{D9C7BAF9-7C52-418A-8D10-8C6AF126C591}"/>
              </a:ext>
            </a:extLst>
          </p:cNvPr>
          <p:cNvSpPr/>
          <p:nvPr/>
        </p:nvSpPr>
        <p:spPr>
          <a:xfrm>
            <a:off x="2697411" y="1473200"/>
            <a:ext cx="6509603" cy="369332"/>
          </a:xfrm>
          <a:prstGeom prst="rect">
            <a:avLst/>
          </a:prstGeom>
        </p:spPr>
        <p:txBody>
          <a:bodyPr wrap="none">
            <a:spAutoFit/>
          </a:bodyPr>
          <a:lstStyle/>
          <a:p>
            <a:r>
              <a:rPr lang="en-US" i="1" dirty="0">
                <a:solidFill>
                  <a:srgbClr val="161616"/>
                </a:solidFill>
                <a:latin typeface="Lora"/>
              </a:rPr>
              <a:t>“…lasting relationship are not only transactional, there are trusted.”</a:t>
            </a:r>
            <a:endParaRPr lang="en-US" dirty="0"/>
          </a:p>
        </p:txBody>
      </p:sp>
    </p:spTree>
    <p:extLst>
      <p:ext uri="{BB962C8B-B14F-4D97-AF65-F5344CB8AC3E}">
        <p14:creationId xmlns:p14="http://schemas.microsoft.com/office/powerpoint/2010/main" val="33809663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346" y="225168"/>
            <a:ext cx="8231188" cy="660399"/>
          </a:xfrm>
        </p:spPr>
        <p:txBody>
          <a:bodyPr>
            <a:normAutofit fontScale="90000"/>
          </a:bodyPr>
          <a:lstStyle/>
          <a:p>
            <a:r>
              <a:rPr lang="en-US" b="1" dirty="0">
                <a:solidFill>
                  <a:schemeClr val="tx1"/>
                </a:solidFill>
                <a:latin typeface="Abadi" panose="020B0604020104020204" pitchFamily="34" charset="0"/>
              </a:rPr>
              <a:t>Networking 101</a:t>
            </a:r>
          </a:p>
        </p:txBody>
      </p:sp>
      <p:sp>
        <p:nvSpPr>
          <p:cNvPr id="3" name="TextBox 2">
            <a:extLst>
              <a:ext uri="{FF2B5EF4-FFF2-40B4-BE49-F238E27FC236}">
                <a16:creationId xmlns:a16="http://schemas.microsoft.com/office/drawing/2014/main" id="{BD115202-2DB5-4F67-802F-0691892F4C42}"/>
              </a:ext>
            </a:extLst>
          </p:cNvPr>
          <p:cNvSpPr txBox="1"/>
          <p:nvPr/>
        </p:nvSpPr>
        <p:spPr>
          <a:xfrm>
            <a:off x="778291" y="1446050"/>
            <a:ext cx="10635417" cy="1107996"/>
          </a:xfrm>
          <a:prstGeom prst="rect">
            <a:avLst/>
          </a:prstGeom>
          <a:noFill/>
        </p:spPr>
        <p:txBody>
          <a:bodyPr wrap="square" lIns="0" tIns="0" rIns="0" bIns="0" rtlCol="0">
            <a:spAutoFit/>
          </a:bodyPr>
          <a:lstStyle/>
          <a:p>
            <a:pPr marL="342900" indent="-342900">
              <a:buFont typeface="Arial" panose="020B0604020202020204" pitchFamily="34" charset="0"/>
              <a:buChar char="•"/>
            </a:pPr>
            <a:r>
              <a:rPr lang="en-US" sz="3600" dirty="0">
                <a:latin typeface="Abadi" panose="020B0604020104020204" pitchFamily="34" charset="0"/>
                <a:cs typeface="Arial"/>
              </a:rPr>
              <a:t>Networking is not about just about getting what you want</a:t>
            </a:r>
            <a:endParaRPr lang="en-US" sz="2400" dirty="0">
              <a:latin typeface="Abadi" panose="020B0604020104020204" pitchFamily="34" charset="0"/>
              <a:cs typeface="Arial"/>
            </a:endParaRPr>
          </a:p>
        </p:txBody>
      </p:sp>
      <p:sp>
        <p:nvSpPr>
          <p:cNvPr id="4" name="Rectangle 3">
            <a:extLst>
              <a:ext uri="{FF2B5EF4-FFF2-40B4-BE49-F238E27FC236}">
                <a16:creationId xmlns:a16="http://schemas.microsoft.com/office/drawing/2014/main" id="{D9C7BAF9-7C52-418A-8D10-8C6AF126C591}"/>
              </a:ext>
            </a:extLst>
          </p:cNvPr>
          <p:cNvSpPr/>
          <p:nvPr/>
        </p:nvSpPr>
        <p:spPr>
          <a:xfrm>
            <a:off x="1732211" y="5371674"/>
            <a:ext cx="9103774" cy="461665"/>
          </a:xfrm>
          <a:prstGeom prst="rect">
            <a:avLst/>
          </a:prstGeom>
        </p:spPr>
        <p:txBody>
          <a:bodyPr wrap="none">
            <a:spAutoFit/>
          </a:bodyPr>
          <a:lstStyle/>
          <a:p>
            <a:r>
              <a:rPr lang="en-US" sz="2400" i="1" dirty="0">
                <a:solidFill>
                  <a:srgbClr val="161616"/>
                </a:solidFill>
                <a:latin typeface="Abadi" panose="020B0604020104020204" pitchFamily="34" charset="0"/>
              </a:rPr>
              <a:t>“…lasting relationship are not only transactional, there are trusted.”</a:t>
            </a:r>
            <a:endParaRPr lang="en-US" sz="2400" dirty="0">
              <a:latin typeface="Abadi" panose="020B0604020104020204" pitchFamily="34" charset="0"/>
            </a:endParaRPr>
          </a:p>
        </p:txBody>
      </p:sp>
      <p:sp>
        <p:nvSpPr>
          <p:cNvPr id="5" name="Rectangle 4">
            <a:extLst>
              <a:ext uri="{FF2B5EF4-FFF2-40B4-BE49-F238E27FC236}">
                <a16:creationId xmlns:a16="http://schemas.microsoft.com/office/drawing/2014/main" id="{CD5047E9-004A-407B-B339-DB6963544D62}"/>
              </a:ext>
            </a:extLst>
          </p:cNvPr>
          <p:cNvSpPr/>
          <p:nvPr/>
        </p:nvSpPr>
        <p:spPr>
          <a:xfrm>
            <a:off x="2877183" y="2762449"/>
            <a:ext cx="4993675" cy="461665"/>
          </a:xfrm>
          <a:prstGeom prst="rect">
            <a:avLst/>
          </a:prstGeom>
        </p:spPr>
        <p:txBody>
          <a:bodyPr wrap="none">
            <a:spAutoFit/>
          </a:bodyPr>
          <a:lstStyle/>
          <a:p>
            <a:r>
              <a:rPr lang="en-US" sz="2400" i="1" dirty="0">
                <a:solidFill>
                  <a:srgbClr val="161616"/>
                </a:solidFill>
                <a:latin typeface="Abadi" panose="020B0604020104020204" pitchFamily="34" charset="0"/>
              </a:rPr>
              <a:t>“You already know how to network.”</a:t>
            </a:r>
            <a:endParaRPr lang="en-US" sz="2400" dirty="0">
              <a:latin typeface="Abadi" panose="020B0604020104020204" pitchFamily="34" charset="0"/>
            </a:endParaRPr>
          </a:p>
        </p:txBody>
      </p:sp>
      <p:sp>
        <p:nvSpPr>
          <p:cNvPr id="6" name="Rectangle 5">
            <a:extLst>
              <a:ext uri="{FF2B5EF4-FFF2-40B4-BE49-F238E27FC236}">
                <a16:creationId xmlns:a16="http://schemas.microsoft.com/office/drawing/2014/main" id="{9BC49B9E-BCF7-48EC-A1E2-AB6CF3659487}"/>
              </a:ext>
            </a:extLst>
          </p:cNvPr>
          <p:cNvSpPr/>
          <p:nvPr/>
        </p:nvSpPr>
        <p:spPr>
          <a:xfrm>
            <a:off x="2064384" y="3438970"/>
            <a:ext cx="7814960" cy="461665"/>
          </a:xfrm>
          <a:prstGeom prst="rect">
            <a:avLst/>
          </a:prstGeom>
        </p:spPr>
        <p:txBody>
          <a:bodyPr wrap="none">
            <a:spAutoFit/>
          </a:bodyPr>
          <a:lstStyle/>
          <a:p>
            <a:r>
              <a:rPr lang="en-US" sz="2400" i="1" dirty="0">
                <a:solidFill>
                  <a:srgbClr val="161616"/>
                </a:solidFill>
                <a:latin typeface="Abadi" panose="020B0604020104020204" pitchFamily="34" charset="0"/>
              </a:rPr>
              <a:t>“Never assume their time or advice comes free of charge.”</a:t>
            </a:r>
            <a:endParaRPr lang="en-US" sz="2400" dirty="0">
              <a:latin typeface="Abadi" panose="020B0604020104020204" pitchFamily="34" charset="0"/>
            </a:endParaRPr>
          </a:p>
        </p:txBody>
      </p:sp>
      <p:sp>
        <p:nvSpPr>
          <p:cNvPr id="7" name="Rectangle 6">
            <a:extLst>
              <a:ext uri="{FF2B5EF4-FFF2-40B4-BE49-F238E27FC236}">
                <a16:creationId xmlns:a16="http://schemas.microsoft.com/office/drawing/2014/main" id="{DC3BFDAB-EDC7-4F2D-B74C-0F8E8F045038}"/>
              </a:ext>
            </a:extLst>
          </p:cNvPr>
          <p:cNvSpPr/>
          <p:nvPr/>
        </p:nvSpPr>
        <p:spPr>
          <a:xfrm>
            <a:off x="2724783" y="4109038"/>
            <a:ext cx="5609228" cy="461665"/>
          </a:xfrm>
          <a:prstGeom prst="rect">
            <a:avLst/>
          </a:prstGeom>
        </p:spPr>
        <p:txBody>
          <a:bodyPr wrap="none">
            <a:spAutoFit/>
          </a:bodyPr>
          <a:lstStyle/>
          <a:p>
            <a:r>
              <a:rPr lang="en-US" sz="2400" i="1" dirty="0">
                <a:solidFill>
                  <a:srgbClr val="161616"/>
                </a:solidFill>
                <a:latin typeface="Abadi" panose="020B0604020104020204" pitchFamily="34" charset="0"/>
              </a:rPr>
              <a:t>“…they already know you and trust you.”</a:t>
            </a:r>
            <a:endParaRPr lang="en-US" sz="2400" dirty="0">
              <a:latin typeface="Abadi" panose="020B0604020104020204" pitchFamily="34" charset="0"/>
            </a:endParaRPr>
          </a:p>
        </p:txBody>
      </p:sp>
      <p:sp>
        <p:nvSpPr>
          <p:cNvPr id="8" name="Rectangle 7">
            <a:extLst>
              <a:ext uri="{FF2B5EF4-FFF2-40B4-BE49-F238E27FC236}">
                <a16:creationId xmlns:a16="http://schemas.microsoft.com/office/drawing/2014/main" id="{38F7AE0C-48D9-458F-A69E-06457C7F1587}"/>
              </a:ext>
            </a:extLst>
          </p:cNvPr>
          <p:cNvSpPr/>
          <p:nvPr/>
        </p:nvSpPr>
        <p:spPr>
          <a:xfrm>
            <a:off x="2372779" y="4696695"/>
            <a:ext cx="6468437" cy="461665"/>
          </a:xfrm>
          <a:prstGeom prst="rect">
            <a:avLst/>
          </a:prstGeom>
        </p:spPr>
        <p:txBody>
          <a:bodyPr wrap="none">
            <a:spAutoFit/>
          </a:bodyPr>
          <a:lstStyle/>
          <a:p>
            <a:r>
              <a:rPr lang="en-US" sz="2400" i="1" dirty="0">
                <a:solidFill>
                  <a:srgbClr val="161616"/>
                </a:solidFill>
                <a:latin typeface="Abadi" panose="020B0604020104020204" pitchFamily="34" charset="0"/>
              </a:rPr>
              <a:t>“…the key is to maintain a lasting relationship.”</a:t>
            </a:r>
            <a:endParaRPr lang="en-US" sz="2400" dirty="0">
              <a:latin typeface="Abadi" panose="020B0604020104020204" pitchFamily="34" charset="0"/>
            </a:endParaRPr>
          </a:p>
        </p:txBody>
      </p:sp>
    </p:spTree>
    <p:extLst>
      <p:ext uri="{BB962C8B-B14F-4D97-AF65-F5344CB8AC3E}">
        <p14:creationId xmlns:p14="http://schemas.microsoft.com/office/powerpoint/2010/main" val="27376686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16FA2-8563-4CEF-AF4D-5F52B502A0E0}"/>
              </a:ext>
            </a:extLst>
          </p:cNvPr>
          <p:cNvSpPr>
            <a:spLocks noGrp="1"/>
          </p:cNvSpPr>
          <p:nvPr>
            <p:ph type="ctrTitle"/>
          </p:nvPr>
        </p:nvSpPr>
        <p:spPr>
          <a:xfrm>
            <a:off x="71120" y="2458719"/>
            <a:ext cx="6695440" cy="1112203"/>
          </a:xfrm>
        </p:spPr>
        <p:txBody>
          <a:bodyPr>
            <a:normAutofit/>
          </a:bodyPr>
          <a:lstStyle/>
          <a:p>
            <a:r>
              <a:rPr lang="en-US" sz="5400" dirty="0">
                <a:latin typeface="Abadi" panose="020B0604020104020204" pitchFamily="34" charset="0"/>
              </a:rPr>
              <a:t>Some useful tips:</a:t>
            </a:r>
          </a:p>
        </p:txBody>
      </p:sp>
    </p:spTree>
    <p:extLst>
      <p:ext uri="{BB962C8B-B14F-4D97-AF65-F5344CB8AC3E}">
        <p14:creationId xmlns:p14="http://schemas.microsoft.com/office/powerpoint/2010/main" val="38815367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0AB0E-FD69-4131-8785-6E75305C7529}"/>
              </a:ext>
            </a:extLst>
          </p:cNvPr>
          <p:cNvSpPr>
            <a:spLocks noGrp="1"/>
          </p:cNvSpPr>
          <p:nvPr>
            <p:ph type="title"/>
          </p:nvPr>
        </p:nvSpPr>
        <p:spPr>
          <a:xfrm>
            <a:off x="0" y="63937"/>
            <a:ext cx="10515600" cy="1325563"/>
          </a:xfrm>
        </p:spPr>
        <p:txBody>
          <a:bodyPr/>
          <a:lstStyle/>
          <a:p>
            <a:r>
              <a:rPr lang="en-US" b="1" dirty="0">
                <a:latin typeface="Abadi" panose="020B0604020104020204" pitchFamily="34" charset="0"/>
              </a:rPr>
              <a:t>1. Networking on Social Media</a:t>
            </a:r>
            <a:endParaRPr lang="en-US" dirty="0">
              <a:latin typeface="Abadi" panose="020B0604020104020204" pitchFamily="34" charset="0"/>
            </a:endParaRPr>
          </a:p>
        </p:txBody>
      </p:sp>
      <p:sp>
        <p:nvSpPr>
          <p:cNvPr id="3" name="Content Placeholder 2">
            <a:extLst>
              <a:ext uri="{FF2B5EF4-FFF2-40B4-BE49-F238E27FC236}">
                <a16:creationId xmlns:a16="http://schemas.microsoft.com/office/drawing/2014/main" id="{E5F22998-B07C-434C-AE37-D4D07A45E2E9}"/>
              </a:ext>
            </a:extLst>
          </p:cNvPr>
          <p:cNvSpPr>
            <a:spLocks noGrp="1"/>
          </p:cNvSpPr>
          <p:nvPr>
            <p:ph idx="1"/>
          </p:nvPr>
        </p:nvSpPr>
        <p:spPr>
          <a:xfrm>
            <a:off x="0" y="1524437"/>
            <a:ext cx="10515600" cy="4351338"/>
          </a:xfrm>
        </p:spPr>
        <p:txBody>
          <a:bodyPr/>
          <a:lstStyle/>
          <a:p>
            <a:r>
              <a:rPr lang="en-US" dirty="0">
                <a:latin typeface="Abadi" panose="020B0604020104020204" pitchFamily="34" charset="0"/>
              </a:rPr>
              <a:t>Sometimes it can be much easier to reach out to people online. </a:t>
            </a:r>
          </a:p>
          <a:p>
            <a:r>
              <a:rPr lang="en-US" dirty="0">
                <a:latin typeface="Abadi" panose="020B0604020104020204" pitchFamily="34" charset="0"/>
              </a:rPr>
              <a:t>The first step is identifying some industry people you’d like to connect with. </a:t>
            </a:r>
          </a:p>
          <a:p>
            <a:r>
              <a:rPr lang="en-US" dirty="0">
                <a:latin typeface="Abadi" panose="020B0604020104020204" pitchFamily="34" charset="0"/>
              </a:rPr>
              <a:t>Don’t just pick names out of a hat – choose people who work in a field you’re interested in.</a:t>
            </a:r>
          </a:p>
          <a:p>
            <a:r>
              <a:rPr lang="en-US" dirty="0">
                <a:latin typeface="Abadi" panose="020B0604020104020204" pitchFamily="34" charset="0"/>
              </a:rPr>
              <a:t>Next, you’ll want to start engaging with them on Twitter, Facebook, YouTube, or their blog.</a:t>
            </a:r>
          </a:p>
        </p:txBody>
      </p:sp>
      <p:sp>
        <p:nvSpPr>
          <p:cNvPr id="4" name="Rectangle 3">
            <a:extLst>
              <a:ext uri="{FF2B5EF4-FFF2-40B4-BE49-F238E27FC236}">
                <a16:creationId xmlns:a16="http://schemas.microsoft.com/office/drawing/2014/main" id="{C13C78BB-3DE5-431E-BFE0-331594572F1A}"/>
              </a:ext>
            </a:extLst>
          </p:cNvPr>
          <p:cNvSpPr/>
          <p:nvPr/>
        </p:nvSpPr>
        <p:spPr>
          <a:xfrm>
            <a:off x="142240" y="5456714"/>
            <a:ext cx="4856480" cy="553998"/>
          </a:xfrm>
          <a:prstGeom prst="rect">
            <a:avLst/>
          </a:prstGeom>
        </p:spPr>
        <p:txBody>
          <a:bodyPr wrap="square">
            <a:spAutoFit/>
          </a:bodyPr>
          <a:lstStyle/>
          <a:p>
            <a:r>
              <a:rPr lang="en-US" sz="1400" i="1" dirty="0">
                <a:solidFill>
                  <a:srgbClr val="181818"/>
                </a:solidFill>
                <a:effectLst/>
                <a:latin typeface="Roboto"/>
              </a:rPr>
              <a:t>The Art of Networking: 5 steps to making better music industry connections, by </a:t>
            </a:r>
            <a:r>
              <a:rPr lang="en-US" sz="1600" i="1" dirty="0"/>
              <a:t>Dave </a:t>
            </a:r>
            <a:r>
              <a:rPr lang="en-US" sz="1600" i="1" dirty="0" err="1"/>
              <a:t>Kusek</a:t>
            </a:r>
            <a:r>
              <a:rPr lang="en-US" sz="1600" i="1" dirty="0"/>
              <a:t> of New Artist Model</a:t>
            </a:r>
            <a:r>
              <a:rPr lang="en-US" sz="1600" dirty="0"/>
              <a:t>.</a:t>
            </a:r>
            <a:endParaRPr lang="en-US" sz="1400" i="1" dirty="0">
              <a:solidFill>
                <a:srgbClr val="181818"/>
              </a:solidFill>
              <a:effectLst/>
              <a:latin typeface="Roboto"/>
            </a:endParaRPr>
          </a:p>
        </p:txBody>
      </p:sp>
      <p:pic>
        <p:nvPicPr>
          <p:cNvPr id="8194" name="Picture 2" descr="The Eight Best Types of Social Media for Advertising | Five ...">
            <a:extLst>
              <a:ext uri="{FF2B5EF4-FFF2-40B4-BE49-F238E27FC236}">
                <a16:creationId xmlns:a16="http://schemas.microsoft.com/office/drawing/2014/main" id="{1D61E577-7E01-49E4-A4CF-30224D4D44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3520" y="4242594"/>
            <a:ext cx="4856480" cy="2428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57275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4C94C-A07A-4A44-8A1D-0F81FB0E48F4}"/>
              </a:ext>
            </a:extLst>
          </p:cNvPr>
          <p:cNvSpPr>
            <a:spLocks noGrp="1"/>
          </p:cNvSpPr>
          <p:nvPr>
            <p:ph type="title"/>
          </p:nvPr>
        </p:nvSpPr>
        <p:spPr>
          <a:xfrm>
            <a:off x="96520" y="18255"/>
            <a:ext cx="10515600" cy="1325563"/>
          </a:xfrm>
        </p:spPr>
        <p:txBody>
          <a:bodyPr/>
          <a:lstStyle/>
          <a:p>
            <a:r>
              <a:rPr lang="en-US" b="1" dirty="0">
                <a:latin typeface="Abadi" panose="020B0604020104020204" pitchFamily="34" charset="0"/>
              </a:rPr>
              <a:t>2. Get Out There! Try to meet face-to-face</a:t>
            </a:r>
            <a:endParaRPr lang="en-US" dirty="0">
              <a:latin typeface="Abadi" panose="020B0604020104020204" pitchFamily="34" charset="0"/>
            </a:endParaRPr>
          </a:p>
        </p:txBody>
      </p:sp>
      <p:sp>
        <p:nvSpPr>
          <p:cNvPr id="3" name="Content Placeholder 2">
            <a:extLst>
              <a:ext uri="{FF2B5EF4-FFF2-40B4-BE49-F238E27FC236}">
                <a16:creationId xmlns:a16="http://schemas.microsoft.com/office/drawing/2014/main" id="{C28AA427-63C5-44A6-9510-68B5A2108F63}"/>
              </a:ext>
            </a:extLst>
          </p:cNvPr>
          <p:cNvSpPr>
            <a:spLocks noGrp="1"/>
          </p:cNvSpPr>
          <p:nvPr>
            <p:ph idx="1"/>
          </p:nvPr>
        </p:nvSpPr>
        <p:spPr>
          <a:xfrm>
            <a:off x="162560" y="1253331"/>
            <a:ext cx="10515600" cy="4351338"/>
          </a:xfrm>
        </p:spPr>
        <p:txBody>
          <a:bodyPr/>
          <a:lstStyle/>
          <a:p>
            <a:r>
              <a:rPr lang="en-US" dirty="0">
                <a:latin typeface="Abadi" panose="020B0604020104020204" pitchFamily="34" charset="0"/>
              </a:rPr>
              <a:t>Networking and connecting on social media is something you should be constantly doing</a:t>
            </a:r>
          </a:p>
          <a:p>
            <a:r>
              <a:rPr lang="en-US" dirty="0">
                <a:latin typeface="Abadi" panose="020B0604020104020204" pitchFamily="34" charset="0"/>
              </a:rPr>
              <a:t>Talking face-to-face is probably the best way to connect with people</a:t>
            </a:r>
          </a:p>
          <a:p>
            <a:r>
              <a:rPr lang="en-US" dirty="0">
                <a:latin typeface="Abadi" panose="020B0604020104020204" pitchFamily="34" charset="0"/>
              </a:rPr>
              <a:t>Go to conferences, workshops, festivals, and concerts. Attend as many as possible (financial constraints)</a:t>
            </a:r>
          </a:p>
          <a:p>
            <a:r>
              <a:rPr lang="en-US" dirty="0">
                <a:latin typeface="Abadi" panose="020B0604020104020204" pitchFamily="34" charset="0"/>
              </a:rPr>
              <a:t>Be prepared.</a:t>
            </a:r>
          </a:p>
        </p:txBody>
      </p:sp>
      <p:pic>
        <p:nvPicPr>
          <p:cNvPr id="7170" name="Picture 2" descr="GOTO Berlin 2020">
            <a:extLst>
              <a:ext uri="{FF2B5EF4-FFF2-40B4-BE49-F238E27FC236}">
                <a16:creationId xmlns:a16="http://schemas.microsoft.com/office/drawing/2014/main" id="{1B9B74D2-035A-4B18-A7B7-B308882AF4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9280" y="3780154"/>
            <a:ext cx="4947920" cy="27832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91123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31C768-ED56-47DF-BF94-F3ABD658CAC7}"/>
              </a:ext>
            </a:extLst>
          </p:cNvPr>
          <p:cNvSpPr>
            <a:spLocks noGrp="1"/>
          </p:cNvSpPr>
          <p:nvPr>
            <p:ph type="title"/>
          </p:nvPr>
        </p:nvSpPr>
        <p:spPr>
          <a:xfrm>
            <a:off x="177800" y="219451"/>
            <a:ext cx="11353800" cy="1325563"/>
          </a:xfrm>
        </p:spPr>
        <p:txBody>
          <a:bodyPr>
            <a:normAutofit fontScale="90000"/>
          </a:bodyPr>
          <a:lstStyle/>
          <a:p>
            <a:r>
              <a:rPr lang="en-US" b="1" dirty="0">
                <a:latin typeface="Abadi" panose="020B0604020104020204" pitchFamily="34" charset="0"/>
              </a:rPr>
              <a:t>3. Every Conversation is a Networking Opportunity</a:t>
            </a:r>
            <a:br>
              <a:rPr lang="en-US" b="1" dirty="0">
                <a:latin typeface="Abadi" panose="020B0604020104020204" pitchFamily="34" charset="0"/>
              </a:rPr>
            </a:br>
            <a:endParaRPr lang="en-US" b="1" dirty="0">
              <a:latin typeface="Abadi" panose="020B0604020104020204" pitchFamily="34" charset="0"/>
            </a:endParaRPr>
          </a:p>
        </p:txBody>
      </p:sp>
      <p:sp>
        <p:nvSpPr>
          <p:cNvPr id="3" name="Content Placeholder 2">
            <a:extLst>
              <a:ext uri="{FF2B5EF4-FFF2-40B4-BE49-F238E27FC236}">
                <a16:creationId xmlns:a16="http://schemas.microsoft.com/office/drawing/2014/main" id="{60120970-D5EB-406A-BD32-F1B22763E7FD}"/>
              </a:ext>
            </a:extLst>
          </p:cNvPr>
          <p:cNvSpPr>
            <a:spLocks noGrp="1"/>
          </p:cNvSpPr>
          <p:nvPr>
            <p:ph idx="1"/>
          </p:nvPr>
        </p:nvSpPr>
        <p:spPr>
          <a:xfrm>
            <a:off x="462280" y="1490345"/>
            <a:ext cx="8905240" cy="4351338"/>
          </a:xfrm>
        </p:spPr>
        <p:txBody>
          <a:bodyPr/>
          <a:lstStyle/>
          <a:p>
            <a:r>
              <a:rPr lang="en-US" dirty="0">
                <a:latin typeface="Abadi" panose="020B0604020104020204" pitchFamily="34" charset="0"/>
              </a:rPr>
              <a:t>Don’t dismiss any conversation and always be prepared with a business card (if you have) with contact information (and your website, if you have);</a:t>
            </a:r>
          </a:p>
          <a:p>
            <a:r>
              <a:rPr lang="en-US" dirty="0">
                <a:latin typeface="Abadi" panose="020B0604020104020204" pitchFamily="34" charset="0"/>
              </a:rPr>
              <a:t>Not every connection will lead to opportunities;</a:t>
            </a:r>
          </a:p>
          <a:p>
            <a:r>
              <a:rPr lang="en-US" dirty="0">
                <a:latin typeface="Abadi" panose="020B0604020104020204" pitchFamily="34" charset="0"/>
              </a:rPr>
              <a:t>Many of the opportunities may fall through, but if you don’t make the initial connection you won’t get any opportunities.</a:t>
            </a:r>
          </a:p>
        </p:txBody>
      </p:sp>
      <p:pic>
        <p:nvPicPr>
          <p:cNvPr id="6146" name="Picture 2" descr="Networking Business Opportunities: Where to Find Networking Events">
            <a:extLst>
              <a:ext uri="{FF2B5EF4-FFF2-40B4-BE49-F238E27FC236}">
                <a16:creationId xmlns:a16="http://schemas.microsoft.com/office/drawing/2014/main" id="{5908CD3E-0FA8-46C6-A703-096D3F1AB4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47440" y="4382929"/>
            <a:ext cx="6573520" cy="225562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Terrific networking opportunity - Restaurant Catering Magazine">
            <a:extLst>
              <a:ext uri="{FF2B5EF4-FFF2-40B4-BE49-F238E27FC236}">
                <a16:creationId xmlns:a16="http://schemas.microsoft.com/office/drawing/2014/main" id="{0260C408-DDBF-4D3D-912F-1334F56E796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1615"/>
          <a:stretch/>
        </p:blipFill>
        <p:spPr bwMode="auto">
          <a:xfrm>
            <a:off x="9300527" y="1889759"/>
            <a:ext cx="2466975" cy="14484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01671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B40F5-88B2-4B4C-9FA0-B54EF5581FFD}"/>
              </a:ext>
            </a:extLst>
          </p:cNvPr>
          <p:cNvSpPr>
            <a:spLocks noGrp="1"/>
          </p:cNvSpPr>
          <p:nvPr>
            <p:ph type="title"/>
          </p:nvPr>
        </p:nvSpPr>
        <p:spPr>
          <a:xfrm>
            <a:off x="210820" y="0"/>
            <a:ext cx="10515600" cy="1325563"/>
          </a:xfrm>
        </p:spPr>
        <p:txBody>
          <a:bodyPr/>
          <a:lstStyle/>
          <a:p>
            <a:r>
              <a:rPr lang="en-US" b="1" dirty="0">
                <a:latin typeface="Abadi" panose="020B0604020104020204" pitchFamily="34" charset="0"/>
              </a:rPr>
              <a:t>4. Follow up! Keep connected.</a:t>
            </a:r>
            <a:endParaRPr lang="en-US" dirty="0">
              <a:latin typeface="Abadi" panose="020B0604020104020204" pitchFamily="34" charset="0"/>
            </a:endParaRPr>
          </a:p>
        </p:txBody>
      </p:sp>
      <p:sp>
        <p:nvSpPr>
          <p:cNvPr id="3" name="Content Placeholder 2">
            <a:extLst>
              <a:ext uri="{FF2B5EF4-FFF2-40B4-BE49-F238E27FC236}">
                <a16:creationId xmlns:a16="http://schemas.microsoft.com/office/drawing/2014/main" id="{A2EE5600-B69C-4D3B-BBB7-7223DBE88276}"/>
              </a:ext>
            </a:extLst>
          </p:cNvPr>
          <p:cNvSpPr>
            <a:spLocks noGrp="1"/>
          </p:cNvSpPr>
          <p:nvPr>
            <p:ph idx="1"/>
          </p:nvPr>
        </p:nvSpPr>
        <p:spPr>
          <a:xfrm>
            <a:off x="571500" y="1105350"/>
            <a:ext cx="10154920" cy="4351338"/>
          </a:xfrm>
        </p:spPr>
        <p:txBody>
          <a:bodyPr>
            <a:normAutofit/>
          </a:bodyPr>
          <a:lstStyle/>
          <a:p>
            <a:r>
              <a:rPr lang="en-US" dirty="0">
                <a:latin typeface="Abadi" panose="020B0604020104020204" pitchFamily="34" charset="0"/>
              </a:rPr>
              <a:t>Try to get some form of contact information and take the initiative to follow up.</a:t>
            </a:r>
          </a:p>
          <a:p>
            <a:r>
              <a:rPr lang="en-US" dirty="0">
                <a:latin typeface="Abadi" panose="020B0604020104020204" pitchFamily="34" charset="0"/>
              </a:rPr>
              <a:t>No matter how good people’s intentions may be, sometimes they just forget to follow through. It’s up to you to rekindle the conversation!</a:t>
            </a:r>
          </a:p>
          <a:p>
            <a:r>
              <a:rPr lang="en-US" dirty="0">
                <a:latin typeface="Abadi" panose="020B0604020104020204" pitchFamily="34" charset="0"/>
              </a:rPr>
              <a:t>Jot down or make a note in your phone the date and location you met the person and what you discussed. Including little details like this in your follow up will show them that you really care about what they had to say.</a:t>
            </a:r>
          </a:p>
          <a:p>
            <a:endParaRPr lang="en-US" dirty="0">
              <a:latin typeface="Abadi" panose="020B0604020104020204" pitchFamily="34" charset="0"/>
            </a:endParaRPr>
          </a:p>
        </p:txBody>
      </p:sp>
      <p:pic>
        <p:nvPicPr>
          <p:cNvPr id="5122" name="Picture 2" descr="Demodesk">
            <a:extLst>
              <a:ext uri="{FF2B5EF4-FFF2-40B4-BE49-F238E27FC236}">
                <a16:creationId xmlns:a16="http://schemas.microsoft.com/office/drawing/2014/main" id="{235862E9-0386-43C8-B40F-34D4B5252A8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3389" t="12741"/>
          <a:stretch/>
        </p:blipFill>
        <p:spPr bwMode="auto">
          <a:xfrm>
            <a:off x="8636000" y="4499351"/>
            <a:ext cx="2983865" cy="230245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70A30D27-AB3E-4586-8119-B817CF832C85}"/>
              </a:ext>
            </a:extLst>
          </p:cNvPr>
          <p:cNvSpPr/>
          <p:nvPr/>
        </p:nvSpPr>
        <p:spPr>
          <a:xfrm>
            <a:off x="571500" y="4985921"/>
            <a:ext cx="8064500" cy="1815882"/>
          </a:xfrm>
          <a:prstGeom prst="rect">
            <a:avLst/>
          </a:prstGeom>
        </p:spPr>
        <p:txBody>
          <a:bodyPr wrap="square">
            <a:spAutoFit/>
          </a:bodyPr>
          <a:lstStyle/>
          <a:p>
            <a:pPr marL="285750" indent="-285750">
              <a:buFont typeface="Arial" panose="020B0604020202020204" pitchFamily="34" charset="0"/>
              <a:buChar char="•"/>
            </a:pPr>
            <a:r>
              <a:rPr lang="en-US" sz="2800" dirty="0">
                <a:latin typeface="Abadi" panose="020B0604020104020204" pitchFamily="34" charset="0"/>
              </a:rPr>
              <a:t>Don't be afraid follow up on your initial contact if you haven't heard back in a reasonable amount of time. Often people will appreciate the effort to connect with them</a:t>
            </a:r>
          </a:p>
        </p:txBody>
      </p:sp>
    </p:spTree>
    <p:extLst>
      <p:ext uri="{BB962C8B-B14F-4D97-AF65-F5344CB8AC3E}">
        <p14:creationId xmlns:p14="http://schemas.microsoft.com/office/powerpoint/2010/main" val="8212043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DE96FB-EDF9-4B87-9D02-30D7EFD6961E}"/>
              </a:ext>
            </a:extLst>
          </p:cNvPr>
          <p:cNvSpPr>
            <a:spLocks noGrp="1"/>
          </p:cNvSpPr>
          <p:nvPr>
            <p:ph type="title"/>
          </p:nvPr>
        </p:nvSpPr>
        <p:spPr>
          <a:xfrm>
            <a:off x="0" y="34447"/>
            <a:ext cx="10515600" cy="1325563"/>
          </a:xfrm>
        </p:spPr>
        <p:txBody>
          <a:bodyPr/>
          <a:lstStyle/>
          <a:p>
            <a:r>
              <a:rPr lang="en-US" b="1" dirty="0">
                <a:latin typeface="Abadi" panose="020B0604020104020204" pitchFamily="34" charset="0"/>
              </a:rPr>
              <a:t>5. Give and Receive. </a:t>
            </a:r>
            <a:endParaRPr lang="en-US" dirty="0">
              <a:latin typeface="Abadi" panose="020B0604020104020204" pitchFamily="34" charset="0"/>
            </a:endParaRPr>
          </a:p>
        </p:txBody>
      </p:sp>
      <p:sp>
        <p:nvSpPr>
          <p:cNvPr id="3" name="Content Placeholder 2">
            <a:extLst>
              <a:ext uri="{FF2B5EF4-FFF2-40B4-BE49-F238E27FC236}">
                <a16:creationId xmlns:a16="http://schemas.microsoft.com/office/drawing/2014/main" id="{80DFA914-534F-4018-9914-20DF73400568}"/>
              </a:ext>
            </a:extLst>
          </p:cNvPr>
          <p:cNvSpPr>
            <a:spLocks noGrp="1"/>
          </p:cNvSpPr>
          <p:nvPr>
            <p:ph idx="1"/>
          </p:nvPr>
        </p:nvSpPr>
        <p:spPr>
          <a:xfrm>
            <a:off x="360680" y="1388377"/>
            <a:ext cx="10515600" cy="4351338"/>
          </a:xfrm>
        </p:spPr>
        <p:txBody>
          <a:bodyPr/>
          <a:lstStyle/>
          <a:p>
            <a:r>
              <a:rPr lang="en-US" dirty="0">
                <a:latin typeface="Abadi" panose="020B0604020104020204" pitchFamily="34" charset="0"/>
              </a:rPr>
              <a:t>Any industry is about forming mutually beneficial long-term relationships, and relationships are as much about giving as they are receiving.</a:t>
            </a:r>
          </a:p>
          <a:p>
            <a:r>
              <a:rPr lang="en-US" dirty="0">
                <a:latin typeface="Abadi" panose="020B0604020104020204" pitchFamily="34" charset="0"/>
              </a:rPr>
              <a:t>Every time you meet someone, think about what you can do to help them before jumping in and asking favors. </a:t>
            </a:r>
          </a:p>
          <a:p>
            <a:endParaRPr lang="en-US" dirty="0">
              <a:latin typeface="Abadi" panose="020B0604020104020204" pitchFamily="34" charset="0"/>
            </a:endParaRPr>
          </a:p>
        </p:txBody>
      </p:sp>
      <p:pic>
        <p:nvPicPr>
          <p:cNvPr id="4098" name="Picture 2" descr="Referrals are now serious business: give more to get more">
            <a:extLst>
              <a:ext uri="{FF2B5EF4-FFF2-40B4-BE49-F238E27FC236}">
                <a16:creationId xmlns:a16="http://schemas.microsoft.com/office/drawing/2014/main" id="{0CED53D6-3857-4C3B-BA48-E741B2D1BF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3659" y="3572523"/>
            <a:ext cx="4306981" cy="288288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8E1AD30C-E8E8-4E09-9B7C-F420058A3D03}"/>
              </a:ext>
            </a:extLst>
          </p:cNvPr>
          <p:cNvSpPr/>
          <p:nvPr/>
        </p:nvSpPr>
        <p:spPr>
          <a:xfrm>
            <a:off x="360680" y="4084628"/>
            <a:ext cx="6096000" cy="1384995"/>
          </a:xfrm>
          <a:prstGeom prst="rect">
            <a:avLst/>
          </a:prstGeom>
        </p:spPr>
        <p:txBody>
          <a:bodyPr>
            <a:spAutoFit/>
          </a:bodyPr>
          <a:lstStyle/>
          <a:p>
            <a:pPr marL="285750" indent="-285750">
              <a:buFont typeface="Arial" panose="020B0604020202020204" pitchFamily="34" charset="0"/>
              <a:buChar char="•"/>
            </a:pPr>
            <a:r>
              <a:rPr lang="en-US" sz="2800" dirty="0">
                <a:latin typeface="Abadi" panose="020B0604020104020204" pitchFamily="34" charset="0"/>
              </a:rPr>
              <a:t>Opportunities and relationships that are built on a mutual benefit also tend to last longer.</a:t>
            </a:r>
          </a:p>
        </p:txBody>
      </p:sp>
    </p:spTree>
    <p:extLst>
      <p:ext uri="{BB962C8B-B14F-4D97-AF65-F5344CB8AC3E}">
        <p14:creationId xmlns:p14="http://schemas.microsoft.com/office/powerpoint/2010/main" val="8895887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00A40-6151-42D3-9E94-D44BCB7550BC}"/>
              </a:ext>
            </a:extLst>
          </p:cNvPr>
          <p:cNvSpPr>
            <a:spLocks noGrp="1"/>
          </p:cNvSpPr>
          <p:nvPr>
            <p:ph type="title"/>
          </p:nvPr>
        </p:nvSpPr>
        <p:spPr>
          <a:xfrm>
            <a:off x="419542" y="365125"/>
            <a:ext cx="10515600" cy="1325563"/>
          </a:xfrm>
        </p:spPr>
        <p:txBody>
          <a:bodyPr/>
          <a:lstStyle/>
          <a:p>
            <a:r>
              <a:rPr lang="en-US" b="1" dirty="0">
                <a:latin typeface="Abadi" panose="020B0604020104020204" pitchFamily="34" charset="0"/>
              </a:rPr>
              <a:t>Use Your Referrals</a:t>
            </a:r>
            <a:br>
              <a:rPr lang="en-US" b="1" dirty="0">
                <a:latin typeface="Abadi" panose="020B0604020104020204" pitchFamily="34" charset="0"/>
              </a:rPr>
            </a:br>
            <a:endParaRPr lang="en-US" b="1" dirty="0">
              <a:latin typeface="Abadi" panose="020B0604020104020204" pitchFamily="34" charset="0"/>
            </a:endParaRPr>
          </a:p>
        </p:txBody>
      </p:sp>
      <p:sp>
        <p:nvSpPr>
          <p:cNvPr id="3" name="Content Placeholder 2">
            <a:extLst>
              <a:ext uri="{FF2B5EF4-FFF2-40B4-BE49-F238E27FC236}">
                <a16:creationId xmlns:a16="http://schemas.microsoft.com/office/drawing/2014/main" id="{1141350F-D781-4543-BC56-F5B44D705AE7}"/>
              </a:ext>
            </a:extLst>
          </p:cNvPr>
          <p:cNvSpPr>
            <a:spLocks noGrp="1"/>
          </p:cNvSpPr>
          <p:nvPr>
            <p:ph idx="1"/>
          </p:nvPr>
        </p:nvSpPr>
        <p:spPr>
          <a:xfrm>
            <a:off x="533400" y="1728153"/>
            <a:ext cx="10515600" cy="4351338"/>
          </a:xfrm>
        </p:spPr>
        <p:txBody>
          <a:bodyPr>
            <a:normAutofit/>
          </a:bodyPr>
          <a:lstStyle/>
          <a:p>
            <a:r>
              <a:rPr lang="en-US" sz="3200" dirty="0">
                <a:latin typeface="Abadi" panose="020B0604020104020204" pitchFamily="34" charset="0"/>
              </a:rPr>
              <a:t>Best friends</a:t>
            </a:r>
          </a:p>
          <a:p>
            <a:r>
              <a:rPr lang="en-US" sz="3200" dirty="0">
                <a:latin typeface="Abadi" panose="020B0604020104020204" pitchFamily="34" charset="0"/>
              </a:rPr>
              <a:t>Advisors/mentors</a:t>
            </a:r>
          </a:p>
          <a:p>
            <a:r>
              <a:rPr lang="en-US" sz="3200" dirty="0">
                <a:latin typeface="Abadi" panose="020B0604020104020204" pitchFamily="34" charset="0"/>
              </a:rPr>
              <a:t>Colleagues</a:t>
            </a:r>
          </a:p>
          <a:p>
            <a:r>
              <a:rPr lang="en-US" sz="3200" dirty="0">
                <a:latin typeface="Abadi" panose="020B0604020104020204" pitchFamily="34" charset="0"/>
              </a:rPr>
              <a:t>Alumni</a:t>
            </a:r>
          </a:p>
          <a:p>
            <a:r>
              <a:rPr lang="en-US" sz="3200" dirty="0">
                <a:latin typeface="Abadi" panose="020B0604020104020204" pitchFamily="34" charset="0"/>
              </a:rPr>
              <a:t>…</a:t>
            </a:r>
          </a:p>
        </p:txBody>
      </p:sp>
      <p:pic>
        <p:nvPicPr>
          <p:cNvPr id="1026" name="Picture 2">
            <a:extLst>
              <a:ext uri="{FF2B5EF4-FFF2-40B4-BE49-F238E27FC236}">
                <a16:creationId xmlns:a16="http://schemas.microsoft.com/office/drawing/2014/main" id="{9456FA0A-FEBF-4178-AABF-B8996C9FA4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49074" y="1690688"/>
            <a:ext cx="6158396" cy="41106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4045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B08CE-D619-4425-8F58-163256F35FE6}"/>
              </a:ext>
            </a:extLst>
          </p:cNvPr>
          <p:cNvSpPr>
            <a:spLocks noGrp="1"/>
          </p:cNvSpPr>
          <p:nvPr>
            <p:ph type="title"/>
          </p:nvPr>
        </p:nvSpPr>
        <p:spPr>
          <a:xfrm>
            <a:off x="167640" y="177086"/>
            <a:ext cx="10515600" cy="1325563"/>
          </a:xfrm>
        </p:spPr>
        <p:txBody>
          <a:bodyPr>
            <a:normAutofit/>
          </a:bodyPr>
          <a:lstStyle/>
          <a:p>
            <a:r>
              <a:rPr lang="en-US" b="1" dirty="0">
                <a:latin typeface="Abadi" panose="020B0604020104020204" pitchFamily="34" charset="0"/>
              </a:rPr>
              <a:t>Setting up introductions for others </a:t>
            </a:r>
            <a:endParaRPr lang="en-US" dirty="0">
              <a:latin typeface="Abadi" panose="020B0604020104020204" pitchFamily="34" charset="0"/>
            </a:endParaRPr>
          </a:p>
        </p:txBody>
      </p:sp>
      <p:sp>
        <p:nvSpPr>
          <p:cNvPr id="3" name="Content Placeholder 2">
            <a:extLst>
              <a:ext uri="{FF2B5EF4-FFF2-40B4-BE49-F238E27FC236}">
                <a16:creationId xmlns:a16="http://schemas.microsoft.com/office/drawing/2014/main" id="{3013FBE6-4FB8-4C2F-B2B8-F20ADBEA7A77}"/>
              </a:ext>
            </a:extLst>
          </p:cNvPr>
          <p:cNvSpPr>
            <a:spLocks noGrp="1"/>
          </p:cNvSpPr>
          <p:nvPr>
            <p:ph idx="1"/>
          </p:nvPr>
        </p:nvSpPr>
        <p:spPr>
          <a:xfrm>
            <a:off x="543560" y="1805305"/>
            <a:ext cx="9972040" cy="2116455"/>
          </a:xfrm>
        </p:spPr>
        <p:txBody>
          <a:bodyPr>
            <a:normAutofit lnSpcReduction="10000"/>
          </a:bodyPr>
          <a:lstStyle/>
          <a:p>
            <a:r>
              <a:rPr lang="en-US" dirty="0">
                <a:latin typeface="Abadi" panose="020B0604020104020204" pitchFamily="34" charset="0"/>
              </a:rPr>
              <a:t>Elevate yourself from “desperate PhD” to super-connector and potential colleague.</a:t>
            </a:r>
          </a:p>
          <a:p>
            <a:r>
              <a:rPr lang="en-US" dirty="0">
                <a:latin typeface="Abadi" panose="020B0604020104020204" pitchFamily="34" charset="0"/>
              </a:rPr>
              <a:t>If you’re a functioning PhD with any transferable skills whatsoever, you felt a sense of gratefulness towards the person who introduced you.</a:t>
            </a:r>
          </a:p>
        </p:txBody>
      </p:sp>
      <p:pic>
        <p:nvPicPr>
          <p:cNvPr id="3074" name="Picture 2" descr="How To Introduce People &amp; Make Them Comfortable">
            <a:extLst>
              <a:ext uri="{FF2B5EF4-FFF2-40B4-BE49-F238E27FC236}">
                <a16:creationId xmlns:a16="http://schemas.microsoft.com/office/drawing/2014/main" id="{C5B03564-9604-4A69-9149-91CCC3C71F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94880" y="3540125"/>
            <a:ext cx="4640008" cy="2934335"/>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a:extLst>
              <a:ext uri="{FF2B5EF4-FFF2-40B4-BE49-F238E27FC236}">
                <a16:creationId xmlns:a16="http://schemas.microsoft.com/office/drawing/2014/main" id="{821E7E3C-19D3-453E-8ECA-7EFA5A3CB846}"/>
              </a:ext>
            </a:extLst>
          </p:cNvPr>
          <p:cNvSpPr txBox="1">
            <a:spLocks/>
          </p:cNvSpPr>
          <p:nvPr/>
        </p:nvSpPr>
        <p:spPr>
          <a:xfrm>
            <a:off x="543560" y="3996451"/>
            <a:ext cx="6441440" cy="202168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latin typeface="Abadi" panose="020B0604020104020204" pitchFamily="34" charset="0"/>
              </a:rPr>
              <a:t>You can do it to establish new connections for yourself.</a:t>
            </a:r>
            <a:endParaRPr lang="en-US" dirty="0">
              <a:latin typeface="Abadi" panose="020B0604020104020204" pitchFamily="34" charset="0"/>
            </a:endParaRPr>
          </a:p>
          <a:p>
            <a:r>
              <a:rPr lang="en-US" dirty="0">
                <a:latin typeface="Abadi" panose="020B0604020104020204" pitchFamily="34" charset="0"/>
              </a:rPr>
              <a:t>You saw the introducer as a leader, as someone who was well-connected, selfless, and overall—a giver.</a:t>
            </a:r>
          </a:p>
          <a:p>
            <a:pPr marL="0" indent="0">
              <a:buFont typeface="Arial" panose="020B0604020202020204" pitchFamily="34" charset="0"/>
              <a:buNone/>
            </a:pPr>
            <a:endParaRPr lang="en-US" dirty="0">
              <a:latin typeface="Abadi" panose="020B0604020104020204" pitchFamily="34" charset="0"/>
            </a:endParaRPr>
          </a:p>
        </p:txBody>
      </p:sp>
    </p:spTree>
    <p:extLst>
      <p:ext uri="{BB962C8B-B14F-4D97-AF65-F5344CB8AC3E}">
        <p14:creationId xmlns:p14="http://schemas.microsoft.com/office/powerpoint/2010/main" val="14974790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2"/>
          <p:cNvSpPr>
            <a:spLocks noGrp="1"/>
          </p:cNvSpPr>
          <p:nvPr>
            <p:ph type="title"/>
          </p:nvPr>
        </p:nvSpPr>
        <p:spPr>
          <a:xfrm>
            <a:off x="71120" y="126461"/>
            <a:ext cx="11643360" cy="914402"/>
          </a:xfrm>
        </p:spPr>
        <p:txBody>
          <a:bodyPr>
            <a:normAutofit/>
          </a:bodyPr>
          <a:lstStyle/>
          <a:p>
            <a:r>
              <a:rPr lang="en-US" sz="4000" dirty="0">
                <a:latin typeface="Abadi" panose="020B0604020104020204" pitchFamily="34" charset="0"/>
              </a:rPr>
              <a:t>Right connections = 3 – 10x better odds</a:t>
            </a:r>
          </a:p>
        </p:txBody>
      </p:sp>
      <p:pic>
        <p:nvPicPr>
          <p:cNvPr id="1026" name="Picture 2">
            <a:extLst>
              <a:ext uri="{FF2B5EF4-FFF2-40B4-BE49-F238E27FC236}">
                <a16:creationId xmlns:a16="http://schemas.microsoft.com/office/drawing/2014/main" id="{F9B7A209-530F-4802-9ADA-A97C55FC95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01" y="939801"/>
            <a:ext cx="7954580" cy="563830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9B91CE36-790A-4986-816A-A7A0704B0C99}"/>
              </a:ext>
            </a:extLst>
          </p:cNvPr>
          <p:cNvSpPr/>
          <p:nvPr/>
        </p:nvSpPr>
        <p:spPr>
          <a:xfrm>
            <a:off x="2692400" y="2032000"/>
            <a:ext cx="6845300" cy="482600"/>
          </a:xfrm>
          <a:prstGeom prst="rect">
            <a:avLst/>
          </a:prstGeom>
          <a:noFill/>
          <a:ln>
            <a:solidFill>
              <a:srgbClr val="FF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Tree>
    <p:extLst>
      <p:ext uri="{BB962C8B-B14F-4D97-AF65-F5344CB8AC3E}">
        <p14:creationId xmlns:p14="http://schemas.microsoft.com/office/powerpoint/2010/main" val="3332326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6321F5-B806-4527-8FB0-586027D6CE9D}"/>
              </a:ext>
            </a:extLst>
          </p:cNvPr>
          <p:cNvSpPr>
            <a:spLocks noGrp="1"/>
          </p:cNvSpPr>
          <p:nvPr>
            <p:ph type="title"/>
          </p:nvPr>
        </p:nvSpPr>
        <p:spPr>
          <a:xfrm>
            <a:off x="157480" y="72390"/>
            <a:ext cx="10515600" cy="1325563"/>
          </a:xfrm>
        </p:spPr>
        <p:txBody>
          <a:bodyPr>
            <a:normAutofit/>
          </a:bodyPr>
          <a:lstStyle/>
          <a:p>
            <a:r>
              <a:rPr lang="en-US" sz="4000" b="1" dirty="0">
                <a:latin typeface="Abadi" panose="020B0604020104020204" pitchFamily="34" charset="0"/>
              </a:rPr>
              <a:t>Ways to maintain the Connection/Relationship</a:t>
            </a:r>
          </a:p>
        </p:txBody>
      </p:sp>
      <p:sp>
        <p:nvSpPr>
          <p:cNvPr id="3" name="Content Placeholder 2">
            <a:extLst>
              <a:ext uri="{FF2B5EF4-FFF2-40B4-BE49-F238E27FC236}">
                <a16:creationId xmlns:a16="http://schemas.microsoft.com/office/drawing/2014/main" id="{313B7E76-8D70-4CB5-B86F-B384E1AD8034}"/>
              </a:ext>
            </a:extLst>
          </p:cNvPr>
          <p:cNvSpPr>
            <a:spLocks noGrp="1"/>
          </p:cNvSpPr>
          <p:nvPr>
            <p:ph idx="1"/>
          </p:nvPr>
        </p:nvSpPr>
        <p:spPr>
          <a:xfrm>
            <a:off x="382905" y="1734185"/>
            <a:ext cx="10515600" cy="4351338"/>
          </a:xfrm>
        </p:spPr>
        <p:txBody>
          <a:bodyPr/>
          <a:lstStyle/>
          <a:p>
            <a:r>
              <a:rPr lang="en-US" dirty="0">
                <a:latin typeface="Abadi" panose="020B0604020104020204" pitchFamily="34" charset="0"/>
              </a:rPr>
              <a:t>Again, follow-up</a:t>
            </a:r>
          </a:p>
          <a:p>
            <a:r>
              <a:rPr lang="en-US" dirty="0">
                <a:latin typeface="Abadi" panose="020B0604020104020204" pitchFamily="34" charset="0"/>
              </a:rPr>
              <a:t>Share news, progress, position/life changes</a:t>
            </a:r>
          </a:p>
          <a:p>
            <a:r>
              <a:rPr lang="en-US" dirty="0">
                <a:latin typeface="Abadi" panose="020B0604020104020204" pitchFamily="34" charset="0"/>
              </a:rPr>
              <a:t>Birthdays (if you know), big dates, holiday greetings</a:t>
            </a:r>
          </a:p>
          <a:p>
            <a:r>
              <a:rPr lang="en-US" dirty="0">
                <a:latin typeface="Abadi" panose="020B0604020104020204" pitchFamily="34" charset="0"/>
              </a:rPr>
              <a:t>Sending cards (can be e-card)</a:t>
            </a:r>
          </a:p>
          <a:p>
            <a:r>
              <a:rPr lang="en-US" dirty="0">
                <a:latin typeface="Abadi" panose="020B0604020104020204" pitchFamily="34" charset="0"/>
              </a:rPr>
              <a:t>Arrange a meeting/visit if there is a trip.</a:t>
            </a:r>
          </a:p>
          <a:p>
            <a:endParaRPr lang="en-US" dirty="0">
              <a:latin typeface="Abadi" panose="020B0604020104020204" pitchFamily="34" charset="0"/>
            </a:endParaRPr>
          </a:p>
        </p:txBody>
      </p:sp>
      <p:pic>
        <p:nvPicPr>
          <p:cNvPr id="2050" name="Picture 2" descr="37 – A Friend Visiting From Out Of Town – scott spinelli">
            <a:extLst>
              <a:ext uri="{FF2B5EF4-FFF2-40B4-BE49-F238E27FC236}">
                <a16:creationId xmlns:a16="http://schemas.microsoft.com/office/drawing/2014/main" id="{78BFAEBF-6E1F-455C-8A9A-0199266BA58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8904"/>
          <a:stretch/>
        </p:blipFill>
        <p:spPr bwMode="auto">
          <a:xfrm>
            <a:off x="7090161" y="3515360"/>
            <a:ext cx="4498696" cy="30079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41985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2750" y="213362"/>
            <a:ext cx="8231188" cy="660399"/>
          </a:xfrm>
        </p:spPr>
        <p:txBody>
          <a:bodyPr>
            <a:normAutofit fontScale="90000"/>
          </a:bodyPr>
          <a:lstStyle/>
          <a:p>
            <a:r>
              <a:rPr lang="en-US" b="1" dirty="0">
                <a:solidFill>
                  <a:schemeClr val="tx1"/>
                </a:solidFill>
                <a:latin typeface="Abadi" panose="020B0604020104020204" pitchFamily="34" charset="0"/>
              </a:rPr>
              <a:t>Further reading</a:t>
            </a:r>
          </a:p>
        </p:txBody>
      </p:sp>
      <p:pic>
        <p:nvPicPr>
          <p:cNvPr id="4098" name="Picture 2">
            <a:extLst>
              <a:ext uri="{FF2B5EF4-FFF2-40B4-BE49-F238E27FC236}">
                <a16:creationId xmlns:a16="http://schemas.microsoft.com/office/drawing/2014/main" id="{2C13216D-5A57-4872-A6E6-98AD30D763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55950" y="1526541"/>
            <a:ext cx="3338544" cy="4711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67131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2"/>
          <p:cNvSpPr>
            <a:spLocks noGrp="1"/>
          </p:cNvSpPr>
          <p:nvPr>
            <p:ph type="title"/>
          </p:nvPr>
        </p:nvSpPr>
        <p:spPr>
          <a:xfrm>
            <a:off x="294640" y="337283"/>
            <a:ext cx="9909810" cy="914402"/>
          </a:xfrm>
        </p:spPr>
        <p:txBody>
          <a:bodyPr>
            <a:normAutofit fontScale="90000"/>
          </a:bodyPr>
          <a:lstStyle/>
          <a:p>
            <a:r>
              <a:rPr lang="en-US" dirty="0">
                <a:latin typeface="Abadi" panose="020B0604020104020204" pitchFamily="34" charset="0"/>
              </a:rPr>
              <a:t>Right connections = 3 – 10x better odds</a:t>
            </a:r>
          </a:p>
        </p:txBody>
      </p:sp>
      <p:pic>
        <p:nvPicPr>
          <p:cNvPr id="2" name="Picture 1">
            <a:extLst>
              <a:ext uri="{FF2B5EF4-FFF2-40B4-BE49-F238E27FC236}">
                <a16:creationId xmlns:a16="http://schemas.microsoft.com/office/drawing/2014/main" id="{9320ABE1-DEAD-47CA-8A58-0928D130F60A}"/>
              </a:ext>
            </a:extLst>
          </p:cNvPr>
          <p:cNvPicPr>
            <a:picLocks noChangeAspect="1"/>
          </p:cNvPicPr>
          <p:nvPr/>
        </p:nvPicPr>
        <p:blipFill>
          <a:blip r:embed="rId3"/>
          <a:stretch>
            <a:fillRect/>
          </a:stretch>
        </p:blipFill>
        <p:spPr>
          <a:xfrm>
            <a:off x="1524000" y="1757715"/>
            <a:ext cx="9144000" cy="3850571"/>
          </a:xfrm>
          <a:prstGeom prst="rect">
            <a:avLst/>
          </a:prstGeom>
        </p:spPr>
      </p:pic>
    </p:spTree>
    <p:extLst>
      <p:ext uri="{BB962C8B-B14F-4D97-AF65-F5344CB8AC3E}">
        <p14:creationId xmlns:p14="http://schemas.microsoft.com/office/powerpoint/2010/main" val="34742454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2"/>
          <p:cNvSpPr>
            <a:spLocks noGrp="1"/>
          </p:cNvSpPr>
          <p:nvPr>
            <p:ph type="title"/>
          </p:nvPr>
        </p:nvSpPr>
        <p:spPr>
          <a:xfrm>
            <a:off x="233680" y="337283"/>
            <a:ext cx="9970770" cy="914402"/>
          </a:xfrm>
        </p:spPr>
        <p:txBody>
          <a:bodyPr>
            <a:normAutofit/>
          </a:bodyPr>
          <a:lstStyle/>
          <a:p>
            <a:r>
              <a:rPr lang="en-US" dirty="0">
                <a:latin typeface="Abadi" panose="020B0604020104020204" pitchFamily="34" charset="0"/>
              </a:rPr>
              <a:t>Right connections = 3 – 10x better odds</a:t>
            </a:r>
          </a:p>
        </p:txBody>
      </p:sp>
      <p:pic>
        <p:nvPicPr>
          <p:cNvPr id="2050" name="Picture 2">
            <a:extLst>
              <a:ext uri="{FF2B5EF4-FFF2-40B4-BE49-F238E27FC236}">
                <a16:creationId xmlns:a16="http://schemas.microsoft.com/office/drawing/2014/main" id="{4A373209-0C7B-4648-9FEE-CD5B296341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5975" y="1491517"/>
            <a:ext cx="7715250" cy="5029200"/>
          </a:xfrm>
          <a:prstGeom prst="rect">
            <a:avLst/>
          </a:prstGeom>
          <a:noFill/>
          <a:extLst>
            <a:ext uri="{909E8E84-426E-40DD-AFC4-6F175D3DCCD1}">
              <a14:hiddenFill xmlns:a14="http://schemas.microsoft.com/office/drawing/2010/main">
                <a:solidFill>
                  <a:srgbClr val="FFFFFF"/>
                </a:solidFill>
              </a14:hiddenFill>
            </a:ext>
          </a:extLst>
        </p:spPr>
      </p:pic>
      <p:sp>
        <p:nvSpPr>
          <p:cNvPr id="3" name="Arrow: Down 2">
            <a:extLst>
              <a:ext uri="{FF2B5EF4-FFF2-40B4-BE49-F238E27FC236}">
                <a16:creationId xmlns:a16="http://schemas.microsoft.com/office/drawing/2014/main" id="{BFD16ABD-1AB1-44B0-911C-E9CF538D98BC}"/>
              </a:ext>
            </a:extLst>
          </p:cNvPr>
          <p:cNvSpPr/>
          <p:nvPr/>
        </p:nvSpPr>
        <p:spPr>
          <a:xfrm>
            <a:off x="2908300" y="3210560"/>
            <a:ext cx="165100" cy="355600"/>
          </a:xfrm>
          <a:prstGeom prst="downArrow">
            <a:avLst/>
          </a:prstGeom>
          <a:solidFill>
            <a:srgbClr val="FF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6" name="Arrow: Down 5">
            <a:extLst>
              <a:ext uri="{FF2B5EF4-FFF2-40B4-BE49-F238E27FC236}">
                <a16:creationId xmlns:a16="http://schemas.microsoft.com/office/drawing/2014/main" id="{E0B7FE10-A90A-4DF2-85DB-3B13EA802BA3}"/>
              </a:ext>
            </a:extLst>
          </p:cNvPr>
          <p:cNvSpPr/>
          <p:nvPr/>
        </p:nvSpPr>
        <p:spPr>
          <a:xfrm>
            <a:off x="4754880" y="3429000"/>
            <a:ext cx="165100" cy="355600"/>
          </a:xfrm>
          <a:prstGeom prst="downArrow">
            <a:avLst/>
          </a:prstGeom>
          <a:solidFill>
            <a:srgbClr val="FF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7" name="Arrow: Down 6">
            <a:extLst>
              <a:ext uri="{FF2B5EF4-FFF2-40B4-BE49-F238E27FC236}">
                <a16:creationId xmlns:a16="http://schemas.microsoft.com/office/drawing/2014/main" id="{1E28AB7E-9B7E-4C14-968D-7166EA0A8F40}"/>
              </a:ext>
            </a:extLst>
          </p:cNvPr>
          <p:cNvSpPr/>
          <p:nvPr/>
        </p:nvSpPr>
        <p:spPr>
          <a:xfrm>
            <a:off x="6568440" y="2738120"/>
            <a:ext cx="165100" cy="355600"/>
          </a:xfrm>
          <a:prstGeom prst="downArrow">
            <a:avLst/>
          </a:prstGeom>
          <a:solidFill>
            <a:srgbClr val="FF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
        <p:nvSpPr>
          <p:cNvPr id="8" name="Arrow: Down 7">
            <a:extLst>
              <a:ext uri="{FF2B5EF4-FFF2-40B4-BE49-F238E27FC236}">
                <a16:creationId xmlns:a16="http://schemas.microsoft.com/office/drawing/2014/main" id="{2D3C10CA-189A-4F8E-9D8B-80A90DAB32E1}"/>
              </a:ext>
            </a:extLst>
          </p:cNvPr>
          <p:cNvSpPr/>
          <p:nvPr/>
        </p:nvSpPr>
        <p:spPr>
          <a:xfrm>
            <a:off x="8442960" y="2738120"/>
            <a:ext cx="165100" cy="355600"/>
          </a:xfrm>
          <a:prstGeom prst="downArrow">
            <a:avLst/>
          </a:prstGeom>
          <a:solidFill>
            <a:srgbClr val="FF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228600" tIns="228600" rIns="228600" bIns="228600" rtlCol="0" anchor="ctr">
            <a:noAutofit/>
          </a:bodyPr>
          <a:lstStyle/>
          <a:p>
            <a:pPr algn="ctr"/>
            <a:endParaRPr lang="en-US" sz="1400" dirty="0">
              <a:solidFill>
                <a:schemeClr val="bg1"/>
              </a:solidFill>
              <a:latin typeface="Franklin Gothic Demi Cond" panose="020B0706030402020204" pitchFamily="34" charset="0"/>
            </a:endParaRPr>
          </a:p>
        </p:txBody>
      </p:sp>
    </p:spTree>
    <p:extLst>
      <p:ext uri="{BB962C8B-B14F-4D97-AF65-F5344CB8AC3E}">
        <p14:creationId xmlns:p14="http://schemas.microsoft.com/office/powerpoint/2010/main" val="3789213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0350" y="264162"/>
            <a:ext cx="8231188" cy="660399"/>
          </a:xfrm>
        </p:spPr>
        <p:txBody>
          <a:bodyPr>
            <a:normAutofit fontScale="90000"/>
          </a:bodyPr>
          <a:lstStyle/>
          <a:p>
            <a:r>
              <a:rPr lang="en-US" b="1" dirty="0">
                <a:solidFill>
                  <a:schemeClr val="tx1"/>
                </a:solidFill>
                <a:latin typeface="Abadi" panose="020B0604020104020204" pitchFamily="34" charset="0"/>
              </a:rPr>
              <a:t>Take home messages:</a:t>
            </a:r>
          </a:p>
        </p:txBody>
      </p:sp>
      <p:sp>
        <p:nvSpPr>
          <p:cNvPr id="3" name="TextBox 2">
            <a:extLst>
              <a:ext uri="{FF2B5EF4-FFF2-40B4-BE49-F238E27FC236}">
                <a16:creationId xmlns:a16="http://schemas.microsoft.com/office/drawing/2014/main" id="{BD115202-2DB5-4F67-802F-0691892F4C42}"/>
              </a:ext>
            </a:extLst>
          </p:cNvPr>
          <p:cNvSpPr txBox="1"/>
          <p:nvPr/>
        </p:nvSpPr>
        <p:spPr>
          <a:xfrm>
            <a:off x="762000" y="1308100"/>
            <a:ext cx="10657840" cy="4813818"/>
          </a:xfrm>
          <a:prstGeom prst="rect">
            <a:avLst/>
          </a:prstGeom>
          <a:noFill/>
        </p:spPr>
        <p:txBody>
          <a:bodyPr wrap="square" lIns="0" tIns="0" rIns="0" bIns="0" rtlCol="0">
            <a:spAutoFit/>
          </a:bodyPr>
          <a:lstStyle/>
          <a:p>
            <a:pPr marL="342900" indent="-342900">
              <a:lnSpc>
                <a:spcPct val="150000"/>
              </a:lnSpc>
              <a:buFont typeface="Arial" panose="020B0604020202020204" pitchFamily="34" charset="0"/>
              <a:buChar char="•"/>
            </a:pPr>
            <a:r>
              <a:rPr lang="en-US" sz="2800" dirty="0">
                <a:latin typeface="Arial"/>
                <a:cs typeface="Arial"/>
              </a:rPr>
              <a:t>Use the backdoor to gain access to the “hidden” job market</a:t>
            </a:r>
          </a:p>
          <a:p>
            <a:pPr marL="342900" indent="-342900">
              <a:lnSpc>
                <a:spcPct val="150000"/>
              </a:lnSpc>
              <a:buFont typeface="Arial" panose="020B0604020202020204" pitchFamily="34" charset="0"/>
              <a:buChar char="•"/>
            </a:pPr>
            <a:r>
              <a:rPr lang="en-US" sz="2800" dirty="0">
                <a:latin typeface="Arial"/>
                <a:cs typeface="Arial"/>
              </a:rPr>
              <a:t>Leverage your social networks: more than just databases, they are essential tools for developing stronger connections</a:t>
            </a:r>
          </a:p>
          <a:p>
            <a:pPr marL="800100" lvl="1" indent="-342900">
              <a:lnSpc>
                <a:spcPct val="150000"/>
              </a:lnSpc>
              <a:buFont typeface="Arial" panose="020B0604020202020204" pitchFamily="34" charset="0"/>
              <a:buChar char="•"/>
            </a:pPr>
            <a:r>
              <a:rPr lang="en-US" sz="2800" i="1" dirty="0">
                <a:latin typeface="Arial"/>
                <a:cs typeface="Arial"/>
              </a:rPr>
              <a:t>“</a:t>
            </a:r>
            <a:r>
              <a:rPr lang="en-US" sz="2400" i="1" dirty="0"/>
              <a:t>Job seekers need to realize </a:t>
            </a:r>
            <a:r>
              <a:rPr lang="en-US" sz="2400" i="1" u="sng" dirty="0"/>
              <a:t>networking is not trying to meet as many people as possible</a:t>
            </a:r>
            <a:r>
              <a:rPr lang="en-US" sz="2400" i="1" dirty="0"/>
              <a:t>. It’s about meeting a few well-connected people who can vouch for your ability and who are willing to refer you to a few other well-connected people.”</a:t>
            </a:r>
          </a:p>
          <a:p>
            <a:pPr marL="342900" indent="-342900">
              <a:lnSpc>
                <a:spcPct val="150000"/>
              </a:lnSpc>
              <a:buFont typeface="Arial" panose="020B0604020202020204" pitchFamily="34" charset="0"/>
              <a:buChar char="•"/>
            </a:pPr>
            <a:r>
              <a:rPr lang="en-US" sz="2800" dirty="0">
                <a:latin typeface="Arial"/>
                <a:cs typeface="Arial"/>
              </a:rPr>
              <a:t>Be yourself, be dynamics, be different!</a:t>
            </a:r>
          </a:p>
        </p:txBody>
      </p:sp>
    </p:spTree>
    <p:extLst>
      <p:ext uri="{BB962C8B-B14F-4D97-AF65-F5344CB8AC3E}">
        <p14:creationId xmlns:p14="http://schemas.microsoft.com/office/powerpoint/2010/main" val="38845166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2910" y="260867"/>
            <a:ext cx="8231188" cy="660399"/>
          </a:xfrm>
        </p:spPr>
        <p:txBody>
          <a:bodyPr>
            <a:normAutofit fontScale="90000"/>
          </a:bodyPr>
          <a:lstStyle/>
          <a:p>
            <a:r>
              <a:rPr lang="en-US" b="1" dirty="0">
                <a:solidFill>
                  <a:schemeClr val="tx1"/>
                </a:solidFill>
                <a:latin typeface="Abadi" panose="020B0604020104020204" pitchFamily="34" charset="0"/>
              </a:rPr>
              <a:t>Networking 101</a:t>
            </a:r>
          </a:p>
        </p:txBody>
      </p:sp>
      <p:sp>
        <p:nvSpPr>
          <p:cNvPr id="3" name="TextBox 2">
            <a:extLst>
              <a:ext uri="{FF2B5EF4-FFF2-40B4-BE49-F238E27FC236}">
                <a16:creationId xmlns:a16="http://schemas.microsoft.com/office/drawing/2014/main" id="{BD115202-2DB5-4F67-802F-0691892F4C42}"/>
              </a:ext>
            </a:extLst>
          </p:cNvPr>
          <p:cNvSpPr txBox="1"/>
          <p:nvPr/>
        </p:nvSpPr>
        <p:spPr>
          <a:xfrm>
            <a:off x="585470" y="1899920"/>
            <a:ext cx="10148888" cy="3541354"/>
          </a:xfrm>
          <a:prstGeom prst="rect">
            <a:avLst/>
          </a:prstGeom>
          <a:noFill/>
        </p:spPr>
        <p:txBody>
          <a:bodyPr wrap="square" lIns="0" tIns="0" rIns="0" bIns="0" rtlCol="0">
            <a:spAutoFit/>
          </a:bodyPr>
          <a:lstStyle/>
          <a:p>
            <a:pPr marL="342900" indent="-342900">
              <a:lnSpc>
                <a:spcPct val="150000"/>
              </a:lnSpc>
              <a:buFont typeface="Arial" panose="020B0604020202020204" pitchFamily="34" charset="0"/>
              <a:buChar char="•"/>
            </a:pPr>
            <a:r>
              <a:rPr lang="en-US" sz="2400" dirty="0">
                <a:latin typeface="Abadi" panose="020B0604020104020204" pitchFamily="34" charset="0"/>
                <a:cs typeface="Arial"/>
              </a:rPr>
              <a:t> </a:t>
            </a:r>
            <a:r>
              <a:rPr lang="en-US" sz="3600" dirty="0">
                <a:latin typeface="Abadi" panose="020B0604020104020204" pitchFamily="34" charset="0"/>
                <a:cs typeface="Arial"/>
              </a:rPr>
              <a:t>Start with your inner circle</a:t>
            </a:r>
            <a:endParaRPr lang="en-US" sz="2400" dirty="0">
              <a:latin typeface="Abadi" panose="020B0604020104020204" pitchFamily="34" charset="0"/>
              <a:cs typeface="Arial"/>
            </a:endParaRPr>
          </a:p>
          <a:p>
            <a:pPr marL="800100" lvl="1" indent="-342900">
              <a:lnSpc>
                <a:spcPct val="150000"/>
              </a:lnSpc>
              <a:buFont typeface="Arial" panose="020B0604020202020204" pitchFamily="34" charset="0"/>
              <a:buChar char="•"/>
            </a:pPr>
            <a:r>
              <a:rPr lang="en-US" sz="2400" dirty="0">
                <a:latin typeface="Abadi" panose="020B0604020104020204" pitchFamily="34" charset="0"/>
                <a:cs typeface="Arial"/>
              </a:rPr>
              <a:t>Don’t be all about business. Foster meaningful relationships.</a:t>
            </a:r>
          </a:p>
          <a:p>
            <a:pPr marL="800100" lvl="1" indent="-342900">
              <a:lnSpc>
                <a:spcPct val="150000"/>
              </a:lnSpc>
              <a:buFont typeface="Arial" panose="020B0604020202020204" pitchFamily="34" charset="0"/>
              <a:buChar char="•"/>
            </a:pPr>
            <a:r>
              <a:rPr lang="en-US" sz="2400" dirty="0">
                <a:latin typeface="Abadi" panose="020B0604020104020204" pitchFamily="34" charset="0"/>
                <a:cs typeface="Arial"/>
              </a:rPr>
              <a:t>Make conversations about them, not yourself.</a:t>
            </a:r>
          </a:p>
          <a:p>
            <a:pPr marL="800100" lvl="1" indent="-342900">
              <a:lnSpc>
                <a:spcPct val="150000"/>
              </a:lnSpc>
              <a:buFont typeface="Arial" panose="020B0604020202020204" pitchFamily="34" charset="0"/>
              <a:buChar char="•"/>
            </a:pPr>
            <a:r>
              <a:rPr lang="en-US" sz="2400" dirty="0">
                <a:latin typeface="Abadi" panose="020B0604020104020204" pitchFamily="34" charset="0"/>
                <a:cs typeface="Arial"/>
              </a:rPr>
              <a:t>Know your boundaries. Never hard sell.</a:t>
            </a:r>
          </a:p>
          <a:p>
            <a:pPr marL="800100" lvl="1" indent="-342900">
              <a:lnSpc>
                <a:spcPct val="150000"/>
              </a:lnSpc>
              <a:buFont typeface="Arial" panose="020B0604020202020204" pitchFamily="34" charset="0"/>
              <a:buChar char="•"/>
            </a:pPr>
            <a:r>
              <a:rPr lang="en-US" sz="2400" dirty="0">
                <a:latin typeface="Abadi" panose="020B0604020104020204" pitchFamily="34" charset="0"/>
                <a:cs typeface="Arial"/>
              </a:rPr>
              <a:t>Try to understand their problems first. You’ll learn something valuable and it’ll pay off later.</a:t>
            </a:r>
          </a:p>
        </p:txBody>
      </p:sp>
      <p:sp>
        <p:nvSpPr>
          <p:cNvPr id="4" name="Rectangle 3">
            <a:extLst>
              <a:ext uri="{FF2B5EF4-FFF2-40B4-BE49-F238E27FC236}">
                <a16:creationId xmlns:a16="http://schemas.microsoft.com/office/drawing/2014/main" id="{D9C7BAF9-7C52-418A-8D10-8C6AF126C591}"/>
              </a:ext>
            </a:extLst>
          </p:cNvPr>
          <p:cNvSpPr/>
          <p:nvPr/>
        </p:nvSpPr>
        <p:spPr>
          <a:xfrm>
            <a:off x="4053204" y="1066800"/>
            <a:ext cx="3591881" cy="369332"/>
          </a:xfrm>
          <a:prstGeom prst="rect">
            <a:avLst/>
          </a:prstGeom>
        </p:spPr>
        <p:txBody>
          <a:bodyPr wrap="none">
            <a:spAutoFit/>
          </a:bodyPr>
          <a:lstStyle/>
          <a:p>
            <a:r>
              <a:rPr lang="en-US" i="1" dirty="0">
                <a:solidFill>
                  <a:srgbClr val="161616"/>
                </a:solidFill>
                <a:latin typeface="Lora"/>
              </a:rPr>
              <a:t>“You already know how to network.”</a:t>
            </a:r>
            <a:endParaRPr lang="en-US" dirty="0"/>
          </a:p>
        </p:txBody>
      </p:sp>
    </p:spTree>
    <p:extLst>
      <p:ext uri="{BB962C8B-B14F-4D97-AF65-F5344CB8AC3E}">
        <p14:creationId xmlns:p14="http://schemas.microsoft.com/office/powerpoint/2010/main" val="30870852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910" y="115333"/>
            <a:ext cx="8231188" cy="660399"/>
          </a:xfrm>
        </p:spPr>
        <p:txBody>
          <a:bodyPr>
            <a:normAutofit fontScale="90000"/>
          </a:bodyPr>
          <a:lstStyle/>
          <a:p>
            <a:r>
              <a:rPr lang="en-US" b="1" dirty="0">
                <a:solidFill>
                  <a:schemeClr val="tx1"/>
                </a:solidFill>
                <a:latin typeface="Abadi" panose="020B0604020104020204" pitchFamily="34" charset="0"/>
              </a:rPr>
              <a:t>Networking 101</a:t>
            </a:r>
          </a:p>
        </p:txBody>
      </p:sp>
      <p:sp>
        <p:nvSpPr>
          <p:cNvPr id="3" name="TextBox 2">
            <a:extLst>
              <a:ext uri="{FF2B5EF4-FFF2-40B4-BE49-F238E27FC236}">
                <a16:creationId xmlns:a16="http://schemas.microsoft.com/office/drawing/2014/main" id="{BD115202-2DB5-4F67-802F-0691892F4C42}"/>
              </a:ext>
            </a:extLst>
          </p:cNvPr>
          <p:cNvSpPr txBox="1"/>
          <p:nvPr/>
        </p:nvSpPr>
        <p:spPr>
          <a:xfrm>
            <a:off x="863600" y="1727200"/>
            <a:ext cx="9437688" cy="4096634"/>
          </a:xfrm>
          <a:prstGeom prst="rect">
            <a:avLst/>
          </a:prstGeom>
          <a:noFill/>
        </p:spPr>
        <p:txBody>
          <a:bodyPr wrap="square" lIns="0" tIns="0" rIns="0" bIns="0" rtlCol="0">
            <a:spAutoFit/>
          </a:bodyPr>
          <a:lstStyle/>
          <a:p>
            <a:pPr marL="342900" indent="-342900">
              <a:lnSpc>
                <a:spcPct val="150000"/>
              </a:lnSpc>
              <a:buFont typeface="Arial" panose="020B0604020202020204" pitchFamily="34" charset="0"/>
              <a:buChar char="•"/>
            </a:pPr>
            <a:r>
              <a:rPr lang="en-US" sz="2400" dirty="0">
                <a:latin typeface="Abadi" panose="020B0604020104020204" pitchFamily="34" charset="0"/>
                <a:cs typeface="Arial"/>
              </a:rPr>
              <a:t> </a:t>
            </a:r>
            <a:r>
              <a:rPr lang="en-US" sz="3600" dirty="0">
                <a:latin typeface="Abadi" panose="020B0604020104020204" pitchFamily="34" charset="0"/>
                <a:cs typeface="Arial"/>
              </a:rPr>
              <a:t>Begin with people you already know</a:t>
            </a:r>
            <a:endParaRPr lang="en-US" sz="2400" dirty="0">
              <a:latin typeface="Abadi" panose="020B0604020104020204" pitchFamily="34" charset="0"/>
              <a:cs typeface="Arial"/>
            </a:endParaRPr>
          </a:p>
          <a:p>
            <a:pPr marL="800100" lvl="1" indent="-342900">
              <a:lnSpc>
                <a:spcPct val="150000"/>
              </a:lnSpc>
              <a:buFont typeface="Arial" panose="020B0604020202020204" pitchFamily="34" charset="0"/>
              <a:buChar char="•"/>
            </a:pPr>
            <a:r>
              <a:rPr lang="en-US" sz="2400" dirty="0">
                <a:latin typeface="Abadi" panose="020B0604020104020204" pitchFamily="34" charset="0"/>
                <a:cs typeface="Arial"/>
              </a:rPr>
              <a:t>You don’t need to meet new people to start networking effectively</a:t>
            </a:r>
          </a:p>
          <a:p>
            <a:pPr marL="800100" lvl="1" indent="-342900">
              <a:lnSpc>
                <a:spcPct val="150000"/>
              </a:lnSpc>
              <a:buFont typeface="Arial" panose="020B0604020202020204" pitchFamily="34" charset="0"/>
              <a:buChar char="•"/>
            </a:pPr>
            <a:r>
              <a:rPr lang="en-US" sz="2400" dirty="0">
                <a:latin typeface="Abadi" panose="020B0604020104020204" pitchFamily="34" charset="0"/>
                <a:cs typeface="Arial"/>
              </a:rPr>
              <a:t>New grads: start with </a:t>
            </a:r>
            <a:r>
              <a:rPr lang="en-US" sz="2400" u="sng" dirty="0">
                <a:latin typeface="Abadi" panose="020B0604020104020204" pitchFamily="34" charset="0"/>
                <a:cs typeface="Arial"/>
              </a:rPr>
              <a:t>friends and family</a:t>
            </a:r>
          </a:p>
          <a:p>
            <a:pPr marL="800100" lvl="1" indent="-342900">
              <a:lnSpc>
                <a:spcPct val="150000"/>
              </a:lnSpc>
              <a:buFont typeface="Arial" panose="020B0604020202020204" pitchFamily="34" charset="0"/>
              <a:buChar char="•"/>
            </a:pPr>
            <a:r>
              <a:rPr lang="en-US" sz="2400" dirty="0">
                <a:latin typeface="Abadi" panose="020B0604020104020204" pitchFamily="34" charset="0"/>
                <a:cs typeface="Arial"/>
              </a:rPr>
              <a:t>Find your university’s alumni database and look for people in your field</a:t>
            </a:r>
          </a:p>
          <a:p>
            <a:pPr marL="800100" lvl="1" indent="-342900">
              <a:lnSpc>
                <a:spcPct val="150000"/>
              </a:lnSpc>
              <a:buFont typeface="Arial" panose="020B0604020202020204" pitchFamily="34" charset="0"/>
              <a:buChar char="•"/>
            </a:pPr>
            <a:r>
              <a:rPr lang="en-US" sz="2400" dirty="0">
                <a:latin typeface="Abadi" panose="020B0604020104020204" pitchFamily="34" charset="0"/>
                <a:cs typeface="Arial"/>
              </a:rPr>
              <a:t>Don’t forget about people who have given you guidance before</a:t>
            </a:r>
          </a:p>
        </p:txBody>
      </p:sp>
      <p:sp>
        <p:nvSpPr>
          <p:cNvPr id="4" name="Rectangle 3">
            <a:extLst>
              <a:ext uri="{FF2B5EF4-FFF2-40B4-BE49-F238E27FC236}">
                <a16:creationId xmlns:a16="http://schemas.microsoft.com/office/drawing/2014/main" id="{D9C7BAF9-7C52-418A-8D10-8C6AF126C591}"/>
              </a:ext>
            </a:extLst>
          </p:cNvPr>
          <p:cNvSpPr/>
          <p:nvPr/>
        </p:nvSpPr>
        <p:spPr>
          <a:xfrm>
            <a:off x="2707831" y="1235948"/>
            <a:ext cx="5902578" cy="369332"/>
          </a:xfrm>
          <a:prstGeom prst="rect">
            <a:avLst/>
          </a:prstGeom>
        </p:spPr>
        <p:txBody>
          <a:bodyPr wrap="none">
            <a:spAutoFit/>
          </a:bodyPr>
          <a:lstStyle/>
          <a:p>
            <a:r>
              <a:rPr lang="en-US" i="1" dirty="0">
                <a:solidFill>
                  <a:srgbClr val="161616"/>
                </a:solidFill>
                <a:latin typeface="Abadi" panose="020B0604020104020204" pitchFamily="34" charset="0"/>
              </a:rPr>
              <a:t>“Never assume their time or advice comes free of charge.”</a:t>
            </a:r>
            <a:endParaRPr lang="en-US" dirty="0">
              <a:latin typeface="Abadi" panose="020B0604020104020204" pitchFamily="34" charset="0"/>
            </a:endParaRPr>
          </a:p>
        </p:txBody>
      </p:sp>
    </p:spTree>
    <p:extLst>
      <p:ext uri="{BB962C8B-B14F-4D97-AF65-F5344CB8AC3E}">
        <p14:creationId xmlns:p14="http://schemas.microsoft.com/office/powerpoint/2010/main" val="8797580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910" y="172722"/>
            <a:ext cx="8231188" cy="660399"/>
          </a:xfrm>
        </p:spPr>
        <p:txBody>
          <a:bodyPr>
            <a:normAutofit fontScale="90000"/>
          </a:bodyPr>
          <a:lstStyle/>
          <a:p>
            <a:r>
              <a:rPr lang="en-US" b="1" dirty="0">
                <a:solidFill>
                  <a:schemeClr val="tx1"/>
                </a:solidFill>
                <a:latin typeface="Abadi" panose="020B0604020104020204" pitchFamily="34" charset="0"/>
              </a:rPr>
              <a:t>Networking 101</a:t>
            </a:r>
          </a:p>
        </p:txBody>
      </p:sp>
      <p:sp>
        <p:nvSpPr>
          <p:cNvPr id="3" name="TextBox 2">
            <a:extLst>
              <a:ext uri="{FF2B5EF4-FFF2-40B4-BE49-F238E27FC236}">
                <a16:creationId xmlns:a16="http://schemas.microsoft.com/office/drawing/2014/main" id="{BD115202-2DB5-4F67-802F-0691892F4C42}"/>
              </a:ext>
            </a:extLst>
          </p:cNvPr>
          <p:cNvSpPr txBox="1"/>
          <p:nvPr/>
        </p:nvSpPr>
        <p:spPr>
          <a:xfrm>
            <a:off x="457200" y="2049224"/>
            <a:ext cx="11074400" cy="3631763"/>
          </a:xfrm>
          <a:prstGeom prst="rect">
            <a:avLst/>
          </a:prstGeom>
          <a:noFill/>
        </p:spPr>
        <p:txBody>
          <a:bodyPr wrap="square" lIns="0" tIns="0" rIns="0" bIns="0" rtlCol="0">
            <a:spAutoFit/>
          </a:bodyPr>
          <a:lstStyle/>
          <a:p>
            <a:pPr marL="342900" indent="-342900">
              <a:buFont typeface="Arial" panose="020B0604020202020204" pitchFamily="34" charset="0"/>
              <a:buChar char="•"/>
            </a:pPr>
            <a:r>
              <a:rPr lang="en-US" sz="2400" dirty="0">
                <a:latin typeface="Abadi" panose="020B0604020104020204" pitchFamily="34" charset="0"/>
                <a:cs typeface="Arial"/>
              </a:rPr>
              <a:t> </a:t>
            </a:r>
            <a:r>
              <a:rPr lang="en-US" sz="3600" dirty="0">
                <a:latin typeface="Abadi" panose="020B0604020104020204" pitchFamily="34" charset="0"/>
                <a:cs typeface="Arial"/>
              </a:rPr>
              <a:t>When approaching someone new, find a way to help them first</a:t>
            </a:r>
            <a:endParaRPr lang="en-US" sz="2400" dirty="0">
              <a:latin typeface="Abadi" panose="020B0604020104020204" pitchFamily="34" charset="0"/>
              <a:cs typeface="Arial"/>
            </a:endParaRPr>
          </a:p>
          <a:p>
            <a:pPr marL="800100" lvl="1" indent="-342900">
              <a:buFont typeface="Arial" panose="020B0604020202020204" pitchFamily="34" charset="0"/>
              <a:buChar char="•"/>
            </a:pPr>
            <a:r>
              <a:rPr lang="en-US" sz="2400" dirty="0">
                <a:latin typeface="Abadi" panose="020B0604020104020204" pitchFamily="34" charset="0"/>
                <a:cs typeface="Arial"/>
              </a:rPr>
              <a:t>Never assume that their time or advice comes free of charge</a:t>
            </a:r>
          </a:p>
          <a:p>
            <a:pPr marL="800100" lvl="1" indent="-342900">
              <a:buFont typeface="Arial" panose="020B0604020202020204" pitchFamily="34" charset="0"/>
              <a:buChar char="•"/>
            </a:pPr>
            <a:r>
              <a:rPr lang="en-US" sz="2400" dirty="0">
                <a:latin typeface="Abadi" panose="020B0604020104020204" pitchFamily="34" charset="0"/>
                <a:cs typeface="Arial"/>
              </a:rPr>
              <a:t>Research the company/person you’re approaching and find something small to contribute</a:t>
            </a:r>
          </a:p>
          <a:p>
            <a:pPr marL="800100" lvl="1" indent="-342900">
              <a:buFont typeface="Arial" panose="020B0604020202020204" pitchFamily="34" charset="0"/>
              <a:buChar char="•"/>
            </a:pPr>
            <a:r>
              <a:rPr lang="en-US" sz="2400" b="1" dirty="0">
                <a:solidFill>
                  <a:srgbClr val="FF0000"/>
                </a:solidFill>
                <a:latin typeface="Abadi" panose="020B0604020104020204" pitchFamily="34" charset="0"/>
                <a:cs typeface="Arial"/>
              </a:rPr>
              <a:t>Most importantly</a:t>
            </a:r>
            <a:r>
              <a:rPr lang="en-US" sz="2400" dirty="0">
                <a:latin typeface="Abadi" panose="020B0604020104020204" pitchFamily="34" charset="0"/>
                <a:cs typeface="Arial"/>
              </a:rPr>
              <a:t>: do it without expecting anything in return</a:t>
            </a:r>
          </a:p>
          <a:p>
            <a:pPr marL="1257300" lvl="2" indent="-342900">
              <a:buFont typeface="Arial" panose="020B0604020202020204" pitchFamily="34" charset="0"/>
              <a:buChar char="•"/>
            </a:pPr>
            <a:r>
              <a:rPr lang="en-US" sz="2000" i="1" dirty="0">
                <a:latin typeface="Abadi" panose="020B0604020104020204" pitchFamily="34" charset="0"/>
                <a:cs typeface="Arial"/>
              </a:rPr>
              <a:t>If you get rejected anyway, don’t show disappointment</a:t>
            </a:r>
          </a:p>
          <a:p>
            <a:pPr marL="800100" lvl="1" indent="-342900">
              <a:buFont typeface="Arial" panose="020B0604020202020204" pitchFamily="34" charset="0"/>
              <a:buChar char="•"/>
            </a:pPr>
            <a:r>
              <a:rPr lang="en-US" sz="2400" dirty="0">
                <a:latin typeface="Abadi" panose="020B0604020104020204" pitchFamily="34" charset="0"/>
                <a:cs typeface="Arial"/>
              </a:rPr>
              <a:t>once you’ve established a new contact by providing something valuable, don’t ask for a favor straight away</a:t>
            </a:r>
          </a:p>
        </p:txBody>
      </p:sp>
      <p:sp>
        <p:nvSpPr>
          <p:cNvPr id="4" name="Rectangle 3">
            <a:extLst>
              <a:ext uri="{FF2B5EF4-FFF2-40B4-BE49-F238E27FC236}">
                <a16:creationId xmlns:a16="http://schemas.microsoft.com/office/drawing/2014/main" id="{D9C7BAF9-7C52-418A-8D10-8C6AF126C591}"/>
              </a:ext>
            </a:extLst>
          </p:cNvPr>
          <p:cNvSpPr/>
          <p:nvPr/>
        </p:nvSpPr>
        <p:spPr>
          <a:xfrm>
            <a:off x="4003951" y="1358027"/>
            <a:ext cx="3980898" cy="369332"/>
          </a:xfrm>
          <a:prstGeom prst="rect">
            <a:avLst/>
          </a:prstGeom>
        </p:spPr>
        <p:txBody>
          <a:bodyPr wrap="none">
            <a:spAutoFit/>
          </a:bodyPr>
          <a:lstStyle/>
          <a:p>
            <a:r>
              <a:rPr lang="en-US" i="1" dirty="0">
                <a:solidFill>
                  <a:srgbClr val="161616"/>
                </a:solidFill>
                <a:latin typeface="Lora"/>
              </a:rPr>
              <a:t>“…they already know you and trust you.”</a:t>
            </a:r>
            <a:endParaRPr lang="en-US" dirty="0"/>
          </a:p>
        </p:txBody>
      </p:sp>
    </p:spTree>
    <p:extLst>
      <p:ext uri="{BB962C8B-B14F-4D97-AF65-F5344CB8AC3E}">
        <p14:creationId xmlns:p14="http://schemas.microsoft.com/office/powerpoint/2010/main" val="10094628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110" y="305833"/>
            <a:ext cx="8231188" cy="660399"/>
          </a:xfrm>
        </p:spPr>
        <p:txBody>
          <a:bodyPr>
            <a:normAutofit fontScale="90000"/>
          </a:bodyPr>
          <a:lstStyle/>
          <a:p>
            <a:r>
              <a:rPr lang="en-US" b="1" dirty="0">
                <a:solidFill>
                  <a:schemeClr val="tx1"/>
                </a:solidFill>
                <a:latin typeface="Abadi" panose="020B0604020104020204" pitchFamily="34" charset="0"/>
              </a:rPr>
              <a:t>Networking 101</a:t>
            </a:r>
          </a:p>
        </p:txBody>
      </p:sp>
      <p:sp>
        <p:nvSpPr>
          <p:cNvPr id="3" name="TextBox 2">
            <a:extLst>
              <a:ext uri="{FF2B5EF4-FFF2-40B4-BE49-F238E27FC236}">
                <a16:creationId xmlns:a16="http://schemas.microsoft.com/office/drawing/2014/main" id="{BD115202-2DB5-4F67-802F-0691892F4C42}"/>
              </a:ext>
            </a:extLst>
          </p:cNvPr>
          <p:cNvSpPr txBox="1"/>
          <p:nvPr/>
        </p:nvSpPr>
        <p:spPr>
          <a:xfrm>
            <a:off x="879534" y="1717039"/>
            <a:ext cx="10209411" cy="4927631"/>
          </a:xfrm>
          <a:prstGeom prst="rect">
            <a:avLst/>
          </a:prstGeom>
          <a:noFill/>
        </p:spPr>
        <p:txBody>
          <a:bodyPr wrap="square" lIns="0" tIns="0" rIns="0" bIns="0" rtlCol="0">
            <a:spAutoFit/>
          </a:bodyPr>
          <a:lstStyle/>
          <a:p>
            <a:pPr marL="342900" indent="-342900">
              <a:buFont typeface="Arial" panose="020B0604020202020204" pitchFamily="34" charset="0"/>
              <a:buChar char="•"/>
            </a:pPr>
            <a:r>
              <a:rPr lang="en-US" sz="2400" dirty="0">
                <a:latin typeface="Abadi" panose="020B0604020104020204" pitchFamily="34" charset="0"/>
                <a:cs typeface="Arial"/>
              </a:rPr>
              <a:t> </a:t>
            </a:r>
            <a:r>
              <a:rPr lang="en-US" sz="3600" dirty="0">
                <a:latin typeface="Abadi" panose="020B0604020104020204" pitchFamily="34" charset="0"/>
                <a:cs typeface="Arial"/>
              </a:rPr>
              <a:t>Follow up. Don’t let your relationships collect dust</a:t>
            </a:r>
          </a:p>
          <a:p>
            <a:pPr marL="800100" lvl="1" indent="-342900">
              <a:lnSpc>
                <a:spcPct val="150000"/>
              </a:lnSpc>
              <a:buFont typeface="Arial" panose="020B0604020202020204" pitchFamily="34" charset="0"/>
              <a:buChar char="•"/>
            </a:pPr>
            <a:r>
              <a:rPr lang="en-US" sz="2400" dirty="0">
                <a:latin typeface="Abadi" panose="020B0604020104020204" pitchFamily="34" charset="0"/>
                <a:cs typeface="Arial"/>
              </a:rPr>
              <a:t>Keep your relationships alive by reaching out to your contacts regularly</a:t>
            </a:r>
          </a:p>
          <a:p>
            <a:pPr marL="1257300" lvl="2" indent="-342900">
              <a:lnSpc>
                <a:spcPct val="150000"/>
              </a:lnSpc>
              <a:buFont typeface="Arial" panose="020B0604020202020204" pitchFamily="34" charset="0"/>
              <a:buChar char="•"/>
            </a:pPr>
            <a:r>
              <a:rPr lang="en-US" sz="2400" dirty="0">
                <a:latin typeface="Abadi" panose="020B0604020104020204" pitchFamily="34" charset="0"/>
                <a:cs typeface="Arial"/>
              </a:rPr>
              <a:t>Once you disappear off their radar, you’ll have to start again from scratch</a:t>
            </a:r>
          </a:p>
          <a:p>
            <a:pPr marL="1257300" lvl="2" indent="-342900">
              <a:lnSpc>
                <a:spcPct val="150000"/>
              </a:lnSpc>
              <a:buFont typeface="Arial" panose="020B0604020202020204" pitchFamily="34" charset="0"/>
              <a:buChar char="•"/>
            </a:pPr>
            <a:r>
              <a:rPr lang="en-US" sz="2400" dirty="0">
                <a:latin typeface="Abadi" panose="020B0604020104020204" pitchFamily="34" charset="0"/>
                <a:cs typeface="Arial"/>
              </a:rPr>
              <a:t>always follow up on your previous meetings and emails</a:t>
            </a:r>
          </a:p>
          <a:p>
            <a:pPr marL="1257300" lvl="2" indent="-342900">
              <a:lnSpc>
                <a:spcPct val="150000"/>
              </a:lnSpc>
              <a:buFont typeface="Arial" panose="020B0604020202020204" pitchFamily="34" charset="0"/>
              <a:buChar char="•"/>
            </a:pPr>
            <a:r>
              <a:rPr lang="en-US" sz="2400" dirty="0">
                <a:latin typeface="Abadi" panose="020B0604020104020204" pitchFamily="34" charset="0"/>
                <a:cs typeface="Arial"/>
              </a:rPr>
              <a:t>Never forget to thank them for their help or advice</a:t>
            </a:r>
          </a:p>
          <a:p>
            <a:pPr marL="800100" lvl="1" indent="-342900">
              <a:lnSpc>
                <a:spcPct val="150000"/>
              </a:lnSpc>
              <a:buFont typeface="Arial" panose="020B0604020202020204" pitchFamily="34" charset="0"/>
              <a:buChar char="•"/>
            </a:pPr>
            <a:r>
              <a:rPr lang="en-US" sz="2400" dirty="0">
                <a:latin typeface="Abadi" panose="020B0604020104020204" pitchFamily="34" charset="0"/>
                <a:cs typeface="Arial"/>
              </a:rPr>
              <a:t>Reaffirm your intention to follow through and thank them specifically for anything they have offered to do</a:t>
            </a:r>
          </a:p>
        </p:txBody>
      </p:sp>
      <p:sp>
        <p:nvSpPr>
          <p:cNvPr id="4" name="Rectangle 3">
            <a:extLst>
              <a:ext uri="{FF2B5EF4-FFF2-40B4-BE49-F238E27FC236}">
                <a16:creationId xmlns:a16="http://schemas.microsoft.com/office/drawing/2014/main" id="{D9C7BAF9-7C52-418A-8D10-8C6AF126C591}"/>
              </a:ext>
            </a:extLst>
          </p:cNvPr>
          <p:cNvSpPr/>
          <p:nvPr/>
        </p:nvSpPr>
        <p:spPr>
          <a:xfrm>
            <a:off x="3804346" y="1065529"/>
            <a:ext cx="4583306" cy="369332"/>
          </a:xfrm>
          <a:prstGeom prst="rect">
            <a:avLst/>
          </a:prstGeom>
        </p:spPr>
        <p:txBody>
          <a:bodyPr wrap="none">
            <a:spAutoFit/>
          </a:bodyPr>
          <a:lstStyle/>
          <a:p>
            <a:r>
              <a:rPr lang="en-US" i="1" dirty="0">
                <a:solidFill>
                  <a:srgbClr val="161616"/>
                </a:solidFill>
                <a:latin typeface="Lora"/>
              </a:rPr>
              <a:t>“…the key is to maintain a lasting relationship.”</a:t>
            </a:r>
            <a:endParaRPr lang="en-US" dirty="0"/>
          </a:p>
        </p:txBody>
      </p:sp>
    </p:spTree>
    <p:extLst>
      <p:ext uri="{BB962C8B-B14F-4D97-AF65-F5344CB8AC3E}">
        <p14:creationId xmlns:p14="http://schemas.microsoft.com/office/powerpoint/2010/main" val="34562168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TotalTime>
  <Words>1098</Words>
  <Application>Microsoft Office PowerPoint</Application>
  <PresentationFormat>Widescreen</PresentationFormat>
  <Paragraphs>102</Paragraphs>
  <Slides>21</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Lora</vt:lpstr>
      <vt:lpstr>Roboto</vt:lpstr>
      <vt:lpstr>Abadi</vt:lpstr>
      <vt:lpstr>Arial</vt:lpstr>
      <vt:lpstr>Calibri</vt:lpstr>
      <vt:lpstr>Calibri Light</vt:lpstr>
      <vt:lpstr>Franklin Gothic Demi Cond</vt:lpstr>
      <vt:lpstr>Office Theme</vt:lpstr>
      <vt:lpstr>PowerPoint Presentation</vt:lpstr>
      <vt:lpstr>Right connections = 3 – 10x better odds</vt:lpstr>
      <vt:lpstr>Right connections = 3 – 10x better odds</vt:lpstr>
      <vt:lpstr>Right connections = 3 – 10x better odds</vt:lpstr>
      <vt:lpstr>Take home messages:</vt:lpstr>
      <vt:lpstr>Networking 101</vt:lpstr>
      <vt:lpstr>Networking 101</vt:lpstr>
      <vt:lpstr>Networking 101</vt:lpstr>
      <vt:lpstr>Networking 101</vt:lpstr>
      <vt:lpstr>Networking 101</vt:lpstr>
      <vt:lpstr>Networking 101</vt:lpstr>
      <vt:lpstr>Some useful tips:</vt:lpstr>
      <vt:lpstr>1. Networking on Social Media</vt:lpstr>
      <vt:lpstr>2. Get Out There! Try to meet face-to-face</vt:lpstr>
      <vt:lpstr>3. Every Conversation is a Networking Opportunity </vt:lpstr>
      <vt:lpstr>4. Follow up! Keep connected.</vt:lpstr>
      <vt:lpstr>5. Give and Receive. </vt:lpstr>
      <vt:lpstr>Use Your Referrals </vt:lpstr>
      <vt:lpstr>Setting up introductions for others </vt:lpstr>
      <vt:lpstr>Ways to maintain the Connection/Relationship</vt:lpstr>
      <vt:lpstr>Further reading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Zheng Chen</dc:creator>
  <cp:lastModifiedBy>Zheng Chen</cp:lastModifiedBy>
  <cp:revision>12</cp:revision>
  <dcterms:created xsi:type="dcterms:W3CDTF">2020-04-17T07:35:27Z</dcterms:created>
  <dcterms:modified xsi:type="dcterms:W3CDTF">2020-04-17T18:55:06Z</dcterms:modified>
</cp:coreProperties>
</file>