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88" r:id="rId3"/>
    <p:sldId id="289" r:id="rId4"/>
    <p:sldId id="321" r:id="rId5"/>
    <p:sldId id="322" r:id="rId6"/>
    <p:sldId id="324" r:id="rId7"/>
    <p:sldId id="325" r:id="rId8"/>
    <p:sldId id="326" r:id="rId9"/>
    <p:sldId id="287" r:id="rId10"/>
    <p:sldId id="257" r:id="rId11"/>
    <p:sldId id="262" r:id="rId12"/>
    <p:sldId id="261" r:id="rId13"/>
    <p:sldId id="263" r:id="rId14"/>
    <p:sldId id="264" r:id="rId15"/>
    <p:sldId id="265" r:id="rId16"/>
    <p:sldId id="266" r:id="rId17"/>
    <p:sldId id="267" r:id="rId18"/>
    <p:sldId id="268" r:id="rId19"/>
    <p:sldId id="269" r:id="rId20"/>
    <p:sldId id="271" r:id="rId21"/>
    <p:sldId id="272" r:id="rId22"/>
    <p:sldId id="273" r:id="rId23"/>
    <p:sldId id="275" r:id="rId24"/>
    <p:sldId id="276" r:id="rId25"/>
    <p:sldId id="274" r:id="rId26"/>
    <p:sldId id="286" r:id="rId27"/>
    <p:sldId id="277" r:id="rId28"/>
    <p:sldId id="278" r:id="rId29"/>
    <p:sldId id="279" r:id="rId30"/>
    <p:sldId id="258" r:id="rId31"/>
    <p:sldId id="280" r:id="rId32"/>
    <p:sldId id="282" r:id="rId33"/>
    <p:sldId id="259" r:id="rId34"/>
    <p:sldId id="283" r:id="rId35"/>
    <p:sldId id="260" r:id="rId36"/>
    <p:sldId id="284" r:id="rId37"/>
    <p:sldId id="327" r:id="rId38"/>
    <p:sldId id="285"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13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 Id="rId4"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 Id="rId5" Type="http://schemas.openxmlformats.org/officeDocument/2006/relationships/image" Target="../media/image17.wmf"/><Relationship Id="rId4"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 Id="rId4" Type="http://schemas.openxmlformats.org/officeDocument/2006/relationships/image" Target="../media/image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2D3FFB-AA5B-4956-8F89-214561974D36}" type="datetimeFigureOut">
              <a:rPr lang="en-US" smtClean="0"/>
              <a:t>4/10/2020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4484F6-AE9E-4405-9C36-1226F49A164A}" type="slidenum">
              <a:rPr lang="en-US" smtClean="0"/>
              <a:t>‹#›</a:t>
            </a:fld>
            <a:endParaRPr lang="en-US"/>
          </a:p>
        </p:txBody>
      </p:sp>
    </p:spTree>
    <p:extLst>
      <p:ext uri="{BB962C8B-B14F-4D97-AF65-F5344CB8AC3E}">
        <p14:creationId xmlns:p14="http://schemas.microsoft.com/office/powerpoint/2010/main" val="4242110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EB0101-F9AC-4360-95B1-0F8DD952D00D}" type="slidenum">
              <a:rPr lang="en-US" smtClean="0"/>
              <a:t>2</a:t>
            </a:fld>
            <a:endParaRPr lang="en-US"/>
          </a:p>
        </p:txBody>
      </p:sp>
    </p:spTree>
    <p:extLst>
      <p:ext uri="{BB962C8B-B14F-4D97-AF65-F5344CB8AC3E}">
        <p14:creationId xmlns:p14="http://schemas.microsoft.com/office/powerpoint/2010/main" val="2464811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4484F6-AE9E-4405-9C36-1226F49A164A}" type="slidenum">
              <a:rPr lang="en-US" smtClean="0"/>
              <a:t>32</a:t>
            </a:fld>
            <a:endParaRPr lang="en-US"/>
          </a:p>
        </p:txBody>
      </p:sp>
    </p:spTree>
    <p:extLst>
      <p:ext uri="{BB962C8B-B14F-4D97-AF65-F5344CB8AC3E}">
        <p14:creationId xmlns:p14="http://schemas.microsoft.com/office/powerpoint/2010/main" val="379927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63C2C-3021-487E-BB8B-C69815CB812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DDCC9E7-899C-4200-9FB9-9205D030F3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5EAD408-A30A-439C-9374-C9D37BA1E6E8}"/>
              </a:ext>
            </a:extLst>
          </p:cNvPr>
          <p:cNvSpPr>
            <a:spLocks noGrp="1"/>
          </p:cNvSpPr>
          <p:nvPr>
            <p:ph type="dt" sz="half" idx="10"/>
          </p:nvPr>
        </p:nvSpPr>
        <p:spPr/>
        <p:txBody>
          <a:bodyPr/>
          <a:lstStyle/>
          <a:p>
            <a:fld id="{F690C749-B3F7-417B-AD2C-C27AE37C3E46}" type="datetimeFigureOut">
              <a:rPr lang="en-US" smtClean="0"/>
              <a:t>4/10/2020</a:t>
            </a:fld>
            <a:endParaRPr lang="en-US"/>
          </a:p>
        </p:txBody>
      </p:sp>
      <p:sp>
        <p:nvSpPr>
          <p:cNvPr id="5" name="Footer Placeholder 4">
            <a:extLst>
              <a:ext uri="{FF2B5EF4-FFF2-40B4-BE49-F238E27FC236}">
                <a16:creationId xmlns:a16="http://schemas.microsoft.com/office/drawing/2014/main" id="{7E4BCA95-ADA7-406C-AFBC-E64A289381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B4E3F1-10E7-434F-935E-7501670847C5}"/>
              </a:ext>
            </a:extLst>
          </p:cNvPr>
          <p:cNvSpPr>
            <a:spLocks noGrp="1"/>
          </p:cNvSpPr>
          <p:nvPr>
            <p:ph type="sldNum" sz="quarter" idx="12"/>
          </p:nvPr>
        </p:nvSpPr>
        <p:spPr/>
        <p:txBody>
          <a:bodyPr/>
          <a:lstStyle/>
          <a:p>
            <a:fld id="{88E5E351-EDE0-49E5-80F0-A830909B5DDC}" type="slidenum">
              <a:rPr lang="en-US" smtClean="0"/>
              <a:t>‹#›</a:t>
            </a:fld>
            <a:endParaRPr lang="en-US"/>
          </a:p>
        </p:txBody>
      </p:sp>
    </p:spTree>
    <p:extLst>
      <p:ext uri="{BB962C8B-B14F-4D97-AF65-F5344CB8AC3E}">
        <p14:creationId xmlns:p14="http://schemas.microsoft.com/office/powerpoint/2010/main" val="3166828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FC4BF-0698-4238-848D-F9F13299E6E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B93F0ED-B8D1-42AC-B141-91B7371087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504926-78BD-4312-BE7A-EBFA6F03A20F}"/>
              </a:ext>
            </a:extLst>
          </p:cNvPr>
          <p:cNvSpPr>
            <a:spLocks noGrp="1"/>
          </p:cNvSpPr>
          <p:nvPr>
            <p:ph type="dt" sz="half" idx="10"/>
          </p:nvPr>
        </p:nvSpPr>
        <p:spPr/>
        <p:txBody>
          <a:bodyPr/>
          <a:lstStyle/>
          <a:p>
            <a:fld id="{F690C749-B3F7-417B-AD2C-C27AE37C3E46}" type="datetimeFigureOut">
              <a:rPr lang="en-US" smtClean="0"/>
              <a:t>4/10/2020</a:t>
            </a:fld>
            <a:endParaRPr lang="en-US"/>
          </a:p>
        </p:txBody>
      </p:sp>
      <p:sp>
        <p:nvSpPr>
          <p:cNvPr id="5" name="Footer Placeholder 4">
            <a:extLst>
              <a:ext uri="{FF2B5EF4-FFF2-40B4-BE49-F238E27FC236}">
                <a16:creationId xmlns:a16="http://schemas.microsoft.com/office/drawing/2014/main" id="{DA69A54C-96CC-4FAE-A85C-BCD9A1A48B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3D2431-A465-4D8F-9FC3-79B89D2DF259}"/>
              </a:ext>
            </a:extLst>
          </p:cNvPr>
          <p:cNvSpPr>
            <a:spLocks noGrp="1"/>
          </p:cNvSpPr>
          <p:nvPr>
            <p:ph type="sldNum" sz="quarter" idx="12"/>
          </p:nvPr>
        </p:nvSpPr>
        <p:spPr/>
        <p:txBody>
          <a:bodyPr/>
          <a:lstStyle/>
          <a:p>
            <a:fld id="{88E5E351-EDE0-49E5-80F0-A830909B5DDC}" type="slidenum">
              <a:rPr lang="en-US" smtClean="0"/>
              <a:t>‹#›</a:t>
            </a:fld>
            <a:endParaRPr lang="en-US"/>
          </a:p>
        </p:txBody>
      </p:sp>
    </p:spTree>
    <p:extLst>
      <p:ext uri="{BB962C8B-B14F-4D97-AF65-F5344CB8AC3E}">
        <p14:creationId xmlns:p14="http://schemas.microsoft.com/office/powerpoint/2010/main" val="2472937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F0FAF2-80EF-467E-9909-83AFED38A7B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8DB8B42-EFE8-47C6-9E29-21BFCEC3D10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99E27F-57FB-4C5C-8113-C50CF5695A30}"/>
              </a:ext>
            </a:extLst>
          </p:cNvPr>
          <p:cNvSpPr>
            <a:spLocks noGrp="1"/>
          </p:cNvSpPr>
          <p:nvPr>
            <p:ph type="dt" sz="half" idx="10"/>
          </p:nvPr>
        </p:nvSpPr>
        <p:spPr/>
        <p:txBody>
          <a:bodyPr/>
          <a:lstStyle/>
          <a:p>
            <a:fld id="{F690C749-B3F7-417B-AD2C-C27AE37C3E46}" type="datetimeFigureOut">
              <a:rPr lang="en-US" smtClean="0"/>
              <a:t>4/10/2020</a:t>
            </a:fld>
            <a:endParaRPr lang="en-US"/>
          </a:p>
        </p:txBody>
      </p:sp>
      <p:sp>
        <p:nvSpPr>
          <p:cNvPr id="5" name="Footer Placeholder 4">
            <a:extLst>
              <a:ext uri="{FF2B5EF4-FFF2-40B4-BE49-F238E27FC236}">
                <a16:creationId xmlns:a16="http://schemas.microsoft.com/office/drawing/2014/main" id="{F92B89B2-CC69-4A7D-A99B-0CFCC7F2E6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897E3A-B9C7-4500-8C6C-61C0A76A3AD7}"/>
              </a:ext>
            </a:extLst>
          </p:cNvPr>
          <p:cNvSpPr>
            <a:spLocks noGrp="1"/>
          </p:cNvSpPr>
          <p:nvPr>
            <p:ph type="sldNum" sz="quarter" idx="12"/>
          </p:nvPr>
        </p:nvSpPr>
        <p:spPr/>
        <p:txBody>
          <a:bodyPr/>
          <a:lstStyle/>
          <a:p>
            <a:fld id="{88E5E351-EDE0-49E5-80F0-A830909B5DDC}" type="slidenum">
              <a:rPr lang="en-US" smtClean="0"/>
              <a:t>‹#›</a:t>
            </a:fld>
            <a:endParaRPr lang="en-US"/>
          </a:p>
        </p:txBody>
      </p:sp>
    </p:spTree>
    <p:extLst>
      <p:ext uri="{BB962C8B-B14F-4D97-AF65-F5344CB8AC3E}">
        <p14:creationId xmlns:p14="http://schemas.microsoft.com/office/powerpoint/2010/main" val="36210758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2">
    <p:spTree>
      <p:nvGrpSpPr>
        <p:cNvPr id="1" name=""/>
        <p:cNvGrpSpPr/>
        <p:nvPr/>
      </p:nvGrpSpPr>
      <p:grpSpPr>
        <a:xfrm>
          <a:off x="0" y="0"/>
          <a:ext cx="0" cy="0"/>
          <a:chOff x="0" y="0"/>
          <a:chExt cx="0" cy="0"/>
        </a:xfrm>
      </p:grpSpPr>
      <p:sp>
        <p:nvSpPr>
          <p:cNvPr id="9" name="Content Placeholder 37"/>
          <p:cNvSpPr>
            <a:spLocks noGrp="1"/>
          </p:cNvSpPr>
          <p:nvPr>
            <p:ph sz="quarter" idx="30"/>
          </p:nvPr>
        </p:nvSpPr>
        <p:spPr>
          <a:xfrm>
            <a:off x="637118" y="2704067"/>
            <a:ext cx="3630085" cy="2743200"/>
          </a:xfrm>
        </p:spPr>
        <p:txBody>
          <a:bodyPr/>
          <a:lstStyle>
            <a:lvl1pPr>
              <a:defRPr>
                <a:latin typeface="+mn-lt"/>
                <a:cs typeface="Myriad Pro"/>
              </a:defRPr>
            </a:lvl1pPr>
            <a:lvl2pPr>
              <a:defRPr>
                <a:latin typeface="+mn-lt"/>
                <a:cs typeface="Myriad Pro"/>
              </a:defRPr>
            </a:lvl2pPr>
            <a:lvl3pPr>
              <a:defRPr sz="1200">
                <a:latin typeface="+mn-lt"/>
                <a:cs typeface="Myriad Pro"/>
              </a:defRPr>
            </a:lvl3pPr>
            <a:lvl4pPr>
              <a:defRPr sz="1200">
                <a:latin typeface="+mn-lt"/>
                <a:cs typeface="Myriad Pro"/>
              </a:defRPr>
            </a:lvl4pPr>
            <a:lvl5pPr>
              <a:defRPr sz="1200">
                <a:latin typeface="+mn-lt"/>
                <a:cs typeface="Myriad Pro"/>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hasCustomPrompt="1"/>
          </p:nvPr>
        </p:nvSpPr>
        <p:spPr/>
        <p:txBody>
          <a:bodyPr/>
          <a:lstStyle>
            <a:lvl1pPr>
              <a:defRPr>
                <a:latin typeface="+mj-lt"/>
                <a:cs typeface="Myriad Pro"/>
              </a:defRPr>
            </a:lvl1pPr>
          </a:lstStyle>
          <a:p>
            <a:r>
              <a:rPr lang="en-US" dirty="0"/>
              <a:t>click to edit master title style</a:t>
            </a:r>
          </a:p>
        </p:txBody>
      </p:sp>
      <p:sp>
        <p:nvSpPr>
          <p:cNvPr id="40" name="Content Placeholder 37"/>
          <p:cNvSpPr>
            <a:spLocks noGrp="1"/>
          </p:cNvSpPr>
          <p:nvPr>
            <p:ph sz="quarter" idx="17"/>
          </p:nvPr>
        </p:nvSpPr>
        <p:spPr>
          <a:xfrm>
            <a:off x="4887384" y="2692228"/>
            <a:ext cx="6705601" cy="2743200"/>
          </a:xfrm>
        </p:spPr>
        <p:txBody>
          <a:bodyPr/>
          <a:lstStyle>
            <a:lvl1pPr>
              <a:defRPr>
                <a:latin typeface="+mn-lt"/>
                <a:cs typeface="Myriad Pro"/>
              </a:defRPr>
            </a:lvl1pPr>
            <a:lvl2pPr>
              <a:defRPr>
                <a:latin typeface="+mn-lt"/>
                <a:cs typeface="Myriad Pro"/>
              </a:defRPr>
            </a:lvl2pPr>
            <a:lvl3pPr>
              <a:defRPr sz="1200">
                <a:latin typeface="+mn-lt"/>
                <a:cs typeface="Myriad Pro"/>
              </a:defRPr>
            </a:lvl3pPr>
            <a:lvl4pPr>
              <a:defRPr sz="1200">
                <a:latin typeface="+mn-lt"/>
                <a:cs typeface="Myriad Pro"/>
              </a:defRPr>
            </a:lvl4pPr>
            <a:lvl5pPr>
              <a:defRPr sz="1200">
                <a:latin typeface="+mn-lt"/>
                <a:cs typeface="Myriad Pro"/>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4" name="Text Placeholder 2"/>
          <p:cNvSpPr>
            <a:spLocks noGrp="1"/>
          </p:cNvSpPr>
          <p:nvPr>
            <p:ph type="body" idx="28" hasCustomPrompt="1"/>
          </p:nvPr>
        </p:nvSpPr>
        <p:spPr>
          <a:xfrm>
            <a:off x="637118" y="691051"/>
            <a:ext cx="10365316" cy="451948"/>
          </a:xfrm>
        </p:spPr>
        <p:txBody>
          <a:bodyPr anchor="t"/>
          <a:lstStyle>
            <a:lvl1pPr marL="0" indent="0">
              <a:lnSpc>
                <a:spcPct val="85000"/>
              </a:lnSpc>
              <a:spcBef>
                <a:spcPts val="0"/>
              </a:spcBef>
              <a:spcAft>
                <a:spcPts val="0"/>
              </a:spcAft>
              <a:buNone/>
              <a:defRPr sz="1700" b="0">
                <a:solidFill>
                  <a:schemeClr val="accent3"/>
                </a:solidFill>
                <a:latin typeface="+mn-lt"/>
                <a:cs typeface="Myriad Pro"/>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Text Placeholder 3"/>
          <p:cNvSpPr>
            <a:spLocks noGrp="1"/>
          </p:cNvSpPr>
          <p:nvPr>
            <p:ph type="body" sz="quarter" idx="29"/>
          </p:nvPr>
        </p:nvSpPr>
        <p:spPr>
          <a:xfrm>
            <a:off x="637117" y="5870309"/>
            <a:ext cx="6485467" cy="184150"/>
          </a:xfrm>
        </p:spPr>
        <p:txBody>
          <a:bodyPr/>
          <a:lstStyle>
            <a:lvl1pPr>
              <a:defRPr sz="800">
                <a:solidFill>
                  <a:schemeClr val="accent6"/>
                </a:solidFill>
                <a:latin typeface="+mn-lt"/>
              </a:defRPr>
            </a:lvl1pPr>
          </a:lstStyle>
          <a:p>
            <a:pPr lvl="0"/>
            <a:r>
              <a:rPr lang="en-US"/>
              <a:t>Edit Master text styles</a:t>
            </a:r>
          </a:p>
        </p:txBody>
      </p:sp>
      <p:sp>
        <p:nvSpPr>
          <p:cNvPr id="8" name="Slide Number Placeholder 3"/>
          <p:cNvSpPr>
            <a:spLocks noGrp="1"/>
          </p:cNvSpPr>
          <p:nvPr>
            <p:ph type="sldNum" sz="quarter" idx="4"/>
          </p:nvPr>
        </p:nvSpPr>
        <p:spPr>
          <a:xfrm>
            <a:off x="1" y="6651291"/>
            <a:ext cx="474684" cy="155448"/>
          </a:xfrm>
          <a:prstGeom prst="rect">
            <a:avLst/>
          </a:prstGeom>
        </p:spPr>
        <p:txBody>
          <a:bodyPr vert="horz" lIns="91440" tIns="45720" rIns="91440" bIns="45720" rtlCol="0" anchor="ctr"/>
          <a:lstStyle>
            <a:lvl1pPr algn="r">
              <a:defRPr sz="800">
                <a:solidFill>
                  <a:schemeClr val="bg1">
                    <a:lumMod val="75000"/>
                  </a:schemeClr>
                </a:solidFill>
                <a:latin typeface="+mn-lt"/>
                <a:cs typeface="Myriad Pro"/>
              </a:defRPr>
            </a:lvl1pPr>
          </a:lstStyle>
          <a:p>
            <a:fld id="{60D4F70A-A669-3540-8175-CEEA6DC5730E}" type="slidenum">
              <a:rPr lang="en-US" smtClean="0"/>
              <a:pPr/>
              <a:t>‹#›</a:t>
            </a:fld>
            <a:endParaRPr lang="en-US" dirty="0"/>
          </a:p>
        </p:txBody>
      </p:sp>
    </p:spTree>
    <p:extLst>
      <p:ext uri="{BB962C8B-B14F-4D97-AF65-F5344CB8AC3E}">
        <p14:creationId xmlns:p14="http://schemas.microsoft.com/office/powerpoint/2010/main" val="14559334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Quote Ligh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18067" y="1905001"/>
            <a:ext cx="10974917" cy="2225262"/>
          </a:xfrm>
        </p:spPr>
        <p:txBody>
          <a:bodyPr anchor="ctr"/>
          <a:lstStyle>
            <a:lvl1pPr>
              <a:lnSpc>
                <a:spcPct val="95000"/>
              </a:lnSpc>
              <a:defRPr sz="4200">
                <a:solidFill>
                  <a:schemeClr val="tx2"/>
                </a:solidFill>
                <a:latin typeface="+mj-lt"/>
                <a:cs typeface="Myriad Pro"/>
              </a:defRPr>
            </a:lvl1pPr>
          </a:lstStyle>
          <a:p>
            <a:r>
              <a:rPr lang="en-US"/>
              <a:t>Click to edit Master title style</a:t>
            </a:r>
            <a:endParaRPr lang="en-US" dirty="0"/>
          </a:p>
        </p:txBody>
      </p:sp>
      <p:sp>
        <p:nvSpPr>
          <p:cNvPr id="10" name="Text Placeholder 9"/>
          <p:cNvSpPr>
            <a:spLocks noGrp="1"/>
          </p:cNvSpPr>
          <p:nvPr>
            <p:ph type="body" sz="quarter" idx="14" hasCustomPrompt="1"/>
          </p:nvPr>
        </p:nvSpPr>
        <p:spPr>
          <a:xfrm>
            <a:off x="618067" y="4620890"/>
            <a:ext cx="10974916" cy="1415772"/>
          </a:xfrm>
        </p:spPr>
        <p:txBody>
          <a:bodyPr>
            <a:noAutofit/>
          </a:bodyPr>
          <a:lstStyle>
            <a:lvl1pPr marL="0" indent="0">
              <a:lnSpc>
                <a:spcPct val="95000"/>
              </a:lnSpc>
              <a:spcAft>
                <a:spcPts val="0"/>
              </a:spcAft>
              <a:buFont typeface="Arial" panose="020B0604020202020204" pitchFamily="34" charset="0"/>
              <a:buChar char="​"/>
              <a:defRPr sz="2100">
                <a:solidFill>
                  <a:schemeClr val="accent1"/>
                </a:solidFill>
                <a:latin typeface="+mn-lt"/>
                <a:cs typeface="Myriad Pro"/>
              </a:defRPr>
            </a:lvl1pPr>
            <a:lvl2pPr marL="0" indent="0">
              <a:lnSpc>
                <a:spcPct val="95000"/>
              </a:lnSpc>
              <a:spcBef>
                <a:spcPts val="0"/>
              </a:spcBef>
              <a:spcAft>
                <a:spcPts val="200"/>
              </a:spcAft>
              <a:buFont typeface="Arial" panose="020B0604020202020204" pitchFamily="34" charset="0"/>
              <a:buChar char="​"/>
              <a:defRPr sz="1500">
                <a:solidFill>
                  <a:schemeClr val="tx1"/>
                </a:solidFill>
                <a:latin typeface="+mn-lt"/>
                <a:cs typeface="Myriad Pro"/>
              </a:defRPr>
            </a:lvl2pPr>
            <a:lvl3pPr marL="0" indent="0">
              <a:lnSpc>
                <a:spcPct val="95000"/>
              </a:lnSpc>
              <a:spcBef>
                <a:spcPts val="0"/>
              </a:spcBef>
              <a:spcAft>
                <a:spcPts val="200"/>
              </a:spcAft>
              <a:buFont typeface="Arial" panose="020B0604020202020204" pitchFamily="34" charset="0"/>
              <a:buChar char="​"/>
              <a:defRPr sz="1500">
                <a:solidFill>
                  <a:schemeClr val="tx1"/>
                </a:solidFill>
                <a:latin typeface="+mn-lt"/>
                <a:cs typeface="Myriad Pro"/>
              </a:defRPr>
            </a:lvl3pPr>
            <a:lvl4pPr marL="0" indent="0">
              <a:lnSpc>
                <a:spcPct val="95000"/>
              </a:lnSpc>
              <a:spcBef>
                <a:spcPts val="0"/>
              </a:spcBef>
              <a:spcAft>
                <a:spcPts val="200"/>
              </a:spcAft>
              <a:buFont typeface="Arial" panose="020B0604020202020204" pitchFamily="34" charset="0"/>
              <a:buChar char="​"/>
              <a:defRPr sz="1500">
                <a:solidFill>
                  <a:schemeClr val="tx1"/>
                </a:solidFill>
                <a:latin typeface="+mn-lt"/>
                <a:cs typeface="Myriad Pro"/>
              </a:defRPr>
            </a:lvl4pPr>
            <a:lvl5pPr marL="0" indent="0">
              <a:lnSpc>
                <a:spcPct val="95000"/>
              </a:lnSpc>
              <a:spcBef>
                <a:spcPts val="0"/>
              </a:spcBef>
              <a:spcAft>
                <a:spcPts val="200"/>
              </a:spcAft>
              <a:buFont typeface="Arial" panose="020B0604020202020204" pitchFamily="34" charset="0"/>
              <a:buChar char="​"/>
              <a:defRPr sz="1500">
                <a:solidFill>
                  <a:schemeClr val="tx1"/>
                </a:solidFill>
                <a:latin typeface="+mn-lt"/>
                <a:cs typeface="Myriad Pro"/>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3"/>
          <p:cNvSpPr>
            <a:spLocks noGrp="1"/>
          </p:cNvSpPr>
          <p:nvPr>
            <p:ph type="sldNum" sz="quarter" idx="4"/>
          </p:nvPr>
        </p:nvSpPr>
        <p:spPr>
          <a:xfrm>
            <a:off x="1" y="6651291"/>
            <a:ext cx="474684" cy="155448"/>
          </a:xfrm>
          <a:prstGeom prst="rect">
            <a:avLst/>
          </a:prstGeom>
        </p:spPr>
        <p:txBody>
          <a:bodyPr vert="horz" lIns="91440" tIns="45720" rIns="91440" bIns="45720" rtlCol="0" anchor="ctr"/>
          <a:lstStyle>
            <a:lvl1pPr algn="r">
              <a:defRPr sz="800">
                <a:solidFill>
                  <a:schemeClr val="bg1">
                    <a:lumMod val="75000"/>
                  </a:schemeClr>
                </a:solidFill>
                <a:latin typeface="+mn-lt"/>
                <a:cs typeface="Myriad Pro"/>
              </a:defRPr>
            </a:lvl1pPr>
          </a:lstStyle>
          <a:p>
            <a:fld id="{60D4F70A-A669-3540-8175-CEEA6DC5730E}" type="slidenum">
              <a:rPr lang="en-US" smtClean="0"/>
              <a:pPr/>
              <a:t>‹#›</a:t>
            </a:fld>
            <a:endParaRPr lang="en-US" dirty="0"/>
          </a:p>
        </p:txBody>
      </p:sp>
    </p:spTree>
    <p:extLst>
      <p:ext uri="{BB962C8B-B14F-4D97-AF65-F5344CB8AC3E}">
        <p14:creationId xmlns:p14="http://schemas.microsoft.com/office/powerpoint/2010/main" val="24157317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64B65-42C2-4776-8CA0-F3C58C9B01F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2A16DF-DA3F-4B8B-BF66-8CA283763F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86F422-9A9F-446A-BE7C-BC9E39D28AED}"/>
              </a:ext>
            </a:extLst>
          </p:cNvPr>
          <p:cNvSpPr>
            <a:spLocks noGrp="1"/>
          </p:cNvSpPr>
          <p:nvPr>
            <p:ph type="dt" sz="half" idx="10"/>
          </p:nvPr>
        </p:nvSpPr>
        <p:spPr/>
        <p:txBody>
          <a:bodyPr/>
          <a:lstStyle/>
          <a:p>
            <a:fld id="{F690C749-B3F7-417B-AD2C-C27AE37C3E46}" type="datetimeFigureOut">
              <a:rPr lang="en-US" smtClean="0"/>
              <a:t>4/10/2020</a:t>
            </a:fld>
            <a:endParaRPr lang="en-US"/>
          </a:p>
        </p:txBody>
      </p:sp>
      <p:sp>
        <p:nvSpPr>
          <p:cNvPr id="5" name="Footer Placeholder 4">
            <a:extLst>
              <a:ext uri="{FF2B5EF4-FFF2-40B4-BE49-F238E27FC236}">
                <a16:creationId xmlns:a16="http://schemas.microsoft.com/office/drawing/2014/main" id="{F5570D04-B173-44A5-8044-DB27CF4F9F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7E80E8-2AB6-4C2F-A87D-7A340866AD3B}"/>
              </a:ext>
            </a:extLst>
          </p:cNvPr>
          <p:cNvSpPr>
            <a:spLocks noGrp="1"/>
          </p:cNvSpPr>
          <p:nvPr>
            <p:ph type="sldNum" sz="quarter" idx="12"/>
          </p:nvPr>
        </p:nvSpPr>
        <p:spPr/>
        <p:txBody>
          <a:bodyPr/>
          <a:lstStyle/>
          <a:p>
            <a:fld id="{88E5E351-EDE0-49E5-80F0-A830909B5DDC}" type="slidenum">
              <a:rPr lang="en-US" smtClean="0"/>
              <a:t>‹#›</a:t>
            </a:fld>
            <a:endParaRPr lang="en-US"/>
          </a:p>
        </p:txBody>
      </p:sp>
    </p:spTree>
    <p:extLst>
      <p:ext uri="{BB962C8B-B14F-4D97-AF65-F5344CB8AC3E}">
        <p14:creationId xmlns:p14="http://schemas.microsoft.com/office/powerpoint/2010/main" val="2858234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6E2C8-9F3C-4C18-8914-6A1E5E8F3A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326BC04-2425-41A9-A3F6-91370894DC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FFA353-3BE3-4F4B-A45B-52CA064C00B5}"/>
              </a:ext>
            </a:extLst>
          </p:cNvPr>
          <p:cNvSpPr>
            <a:spLocks noGrp="1"/>
          </p:cNvSpPr>
          <p:nvPr>
            <p:ph type="dt" sz="half" idx="10"/>
          </p:nvPr>
        </p:nvSpPr>
        <p:spPr/>
        <p:txBody>
          <a:bodyPr/>
          <a:lstStyle/>
          <a:p>
            <a:fld id="{F690C749-B3F7-417B-AD2C-C27AE37C3E46}" type="datetimeFigureOut">
              <a:rPr lang="en-US" smtClean="0"/>
              <a:t>4/10/2020</a:t>
            </a:fld>
            <a:endParaRPr lang="en-US"/>
          </a:p>
        </p:txBody>
      </p:sp>
      <p:sp>
        <p:nvSpPr>
          <p:cNvPr id="5" name="Footer Placeholder 4">
            <a:extLst>
              <a:ext uri="{FF2B5EF4-FFF2-40B4-BE49-F238E27FC236}">
                <a16:creationId xmlns:a16="http://schemas.microsoft.com/office/drawing/2014/main" id="{6A646E12-BEDE-4DDA-BE34-31B69D758A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927EB9-FFDA-4CDF-876B-E858F5395C29}"/>
              </a:ext>
            </a:extLst>
          </p:cNvPr>
          <p:cNvSpPr>
            <a:spLocks noGrp="1"/>
          </p:cNvSpPr>
          <p:nvPr>
            <p:ph type="sldNum" sz="quarter" idx="12"/>
          </p:nvPr>
        </p:nvSpPr>
        <p:spPr/>
        <p:txBody>
          <a:bodyPr/>
          <a:lstStyle/>
          <a:p>
            <a:fld id="{88E5E351-EDE0-49E5-80F0-A830909B5DDC}" type="slidenum">
              <a:rPr lang="en-US" smtClean="0"/>
              <a:t>‹#›</a:t>
            </a:fld>
            <a:endParaRPr lang="en-US"/>
          </a:p>
        </p:txBody>
      </p:sp>
    </p:spTree>
    <p:extLst>
      <p:ext uri="{BB962C8B-B14F-4D97-AF65-F5344CB8AC3E}">
        <p14:creationId xmlns:p14="http://schemas.microsoft.com/office/powerpoint/2010/main" val="2331096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680E4-E206-4876-AC75-84E03BA004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F0DFAC-9BE5-46FA-A25E-F4CECE3E3B3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8C9D024-8C9A-45B7-A774-0B569940C28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6F41BB8-9CCB-4B20-A69F-5EC162711FF9}"/>
              </a:ext>
            </a:extLst>
          </p:cNvPr>
          <p:cNvSpPr>
            <a:spLocks noGrp="1"/>
          </p:cNvSpPr>
          <p:nvPr>
            <p:ph type="dt" sz="half" idx="10"/>
          </p:nvPr>
        </p:nvSpPr>
        <p:spPr/>
        <p:txBody>
          <a:bodyPr/>
          <a:lstStyle/>
          <a:p>
            <a:fld id="{F690C749-B3F7-417B-AD2C-C27AE37C3E46}" type="datetimeFigureOut">
              <a:rPr lang="en-US" smtClean="0"/>
              <a:t>4/10/2020</a:t>
            </a:fld>
            <a:endParaRPr lang="en-US"/>
          </a:p>
        </p:txBody>
      </p:sp>
      <p:sp>
        <p:nvSpPr>
          <p:cNvPr id="6" name="Footer Placeholder 5">
            <a:extLst>
              <a:ext uri="{FF2B5EF4-FFF2-40B4-BE49-F238E27FC236}">
                <a16:creationId xmlns:a16="http://schemas.microsoft.com/office/drawing/2014/main" id="{518BAEE0-C970-4BA8-BF23-356BD773D9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A2F7C3-BA9F-4AB5-BBAA-B16219B69A7F}"/>
              </a:ext>
            </a:extLst>
          </p:cNvPr>
          <p:cNvSpPr>
            <a:spLocks noGrp="1"/>
          </p:cNvSpPr>
          <p:nvPr>
            <p:ph type="sldNum" sz="quarter" idx="12"/>
          </p:nvPr>
        </p:nvSpPr>
        <p:spPr/>
        <p:txBody>
          <a:bodyPr/>
          <a:lstStyle/>
          <a:p>
            <a:fld id="{88E5E351-EDE0-49E5-80F0-A830909B5DDC}" type="slidenum">
              <a:rPr lang="en-US" smtClean="0"/>
              <a:t>‹#›</a:t>
            </a:fld>
            <a:endParaRPr lang="en-US"/>
          </a:p>
        </p:txBody>
      </p:sp>
    </p:spTree>
    <p:extLst>
      <p:ext uri="{BB962C8B-B14F-4D97-AF65-F5344CB8AC3E}">
        <p14:creationId xmlns:p14="http://schemas.microsoft.com/office/powerpoint/2010/main" val="234198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565AA-992F-4E75-9945-6C523EA1DAD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360E31-AF03-41C0-852F-D503146882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BF3E81D-1B93-49B9-BB11-76DD97081BE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87F4A49-E9A7-46BD-A486-36ABECADC5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9F13A8-334B-40F7-A09A-2F7D4E5945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1C7374C-D941-44F3-9151-8F8586B27445}"/>
              </a:ext>
            </a:extLst>
          </p:cNvPr>
          <p:cNvSpPr>
            <a:spLocks noGrp="1"/>
          </p:cNvSpPr>
          <p:nvPr>
            <p:ph type="dt" sz="half" idx="10"/>
          </p:nvPr>
        </p:nvSpPr>
        <p:spPr/>
        <p:txBody>
          <a:bodyPr/>
          <a:lstStyle/>
          <a:p>
            <a:fld id="{F690C749-B3F7-417B-AD2C-C27AE37C3E46}" type="datetimeFigureOut">
              <a:rPr lang="en-US" smtClean="0"/>
              <a:t>4/10/2020</a:t>
            </a:fld>
            <a:endParaRPr lang="en-US"/>
          </a:p>
        </p:txBody>
      </p:sp>
      <p:sp>
        <p:nvSpPr>
          <p:cNvPr id="8" name="Footer Placeholder 7">
            <a:extLst>
              <a:ext uri="{FF2B5EF4-FFF2-40B4-BE49-F238E27FC236}">
                <a16:creationId xmlns:a16="http://schemas.microsoft.com/office/drawing/2014/main" id="{059FB584-3C12-4AD5-80AC-21ADC71E217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FCDECB7-0C9C-4DC8-AED8-DA09F2951902}"/>
              </a:ext>
            </a:extLst>
          </p:cNvPr>
          <p:cNvSpPr>
            <a:spLocks noGrp="1"/>
          </p:cNvSpPr>
          <p:nvPr>
            <p:ph type="sldNum" sz="quarter" idx="12"/>
          </p:nvPr>
        </p:nvSpPr>
        <p:spPr/>
        <p:txBody>
          <a:bodyPr/>
          <a:lstStyle/>
          <a:p>
            <a:fld id="{88E5E351-EDE0-49E5-80F0-A830909B5DDC}" type="slidenum">
              <a:rPr lang="en-US" smtClean="0"/>
              <a:t>‹#›</a:t>
            </a:fld>
            <a:endParaRPr lang="en-US"/>
          </a:p>
        </p:txBody>
      </p:sp>
    </p:spTree>
    <p:extLst>
      <p:ext uri="{BB962C8B-B14F-4D97-AF65-F5344CB8AC3E}">
        <p14:creationId xmlns:p14="http://schemas.microsoft.com/office/powerpoint/2010/main" val="4233362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939F6-A879-4D0D-91BD-50A6A20E98C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5A87055-E55B-4A1F-A0EE-7F0207E2CD19}"/>
              </a:ext>
            </a:extLst>
          </p:cNvPr>
          <p:cNvSpPr>
            <a:spLocks noGrp="1"/>
          </p:cNvSpPr>
          <p:nvPr>
            <p:ph type="dt" sz="half" idx="10"/>
          </p:nvPr>
        </p:nvSpPr>
        <p:spPr/>
        <p:txBody>
          <a:bodyPr/>
          <a:lstStyle/>
          <a:p>
            <a:fld id="{F690C749-B3F7-417B-AD2C-C27AE37C3E46}" type="datetimeFigureOut">
              <a:rPr lang="en-US" smtClean="0"/>
              <a:t>4/10/2020</a:t>
            </a:fld>
            <a:endParaRPr lang="en-US"/>
          </a:p>
        </p:txBody>
      </p:sp>
      <p:sp>
        <p:nvSpPr>
          <p:cNvPr id="4" name="Footer Placeholder 3">
            <a:extLst>
              <a:ext uri="{FF2B5EF4-FFF2-40B4-BE49-F238E27FC236}">
                <a16:creationId xmlns:a16="http://schemas.microsoft.com/office/drawing/2014/main" id="{0AC8873F-5119-4354-9DF7-BB106CE4C5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8D14017-02DB-4976-A0B5-B47C36961E30}"/>
              </a:ext>
            </a:extLst>
          </p:cNvPr>
          <p:cNvSpPr>
            <a:spLocks noGrp="1"/>
          </p:cNvSpPr>
          <p:nvPr>
            <p:ph type="sldNum" sz="quarter" idx="12"/>
          </p:nvPr>
        </p:nvSpPr>
        <p:spPr/>
        <p:txBody>
          <a:bodyPr/>
          <a:lstStyle/>
          <a:p>
            <a:fld id="{88E5E351-EDE0-49E5-80F0-A830909B5DDC}" type="slidenum">
              <a:rPr lang="en-US" smtClean="0"/>
              <a:t>‹#›</a:t>
            </a:fld>
            <a:endParaRPr lang="en-US"/>
          </a:p>
        </p:txBody>
      </p:sp>
    </p:spTree>
    <p:extLst>
      <p:ext uri="{BB962C8B-B14F-4D97-AF65-F5344CB8AC3E}">
        <p14:creationId xmlns:p14="http://schemas.microsoft.com/office/powerpoint/2010/main" val="2821635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435C0B-42CC-4A3E-A6B5-7FD022329E17}"/>
              </a:ext>
            </a:extLst>
          </p:cNvPr>
          <p:cNvSpPr>
            <a:spLocks noGrp="1"/>
          </p:cNvSpPr>
          <p:nvPr>
            <p:ph type="dt" sz="half" idx="10"/>
          </p:nvPr>
        </p:nvSpPr>
        <p:spPr/>
        <p:txBody>
          <a:bodyPr/>
          <a:lstStyle/>
          <a:p>
            <a:fld id="{F690C749-B3F7-417B-AD2C-C27AE37C3E46}" type="datetimeFigureOut">
              <a:rPr lang="en-US" smtClean="0"/>
              <a:t>4/10/2020</a:t>
            </a:fld>
            <a:endParaRPr lang="en-US"/>
          </a:p>
        </p:txBody>
      </p:sp>
      <p:sp>
        <p:nvSpPr>
          <p:cNvPr id="3" name="Footer Placeholder 2">
            <a:extLst>
              <a:ext uri="{FF2B5EF4-FFF2-40B4-BE49-F238E27FC236}">
                <a16:creationId xmlns:a16="http://schemas.microsoft.com/office/drawing/2014/main" id="{0587E7A8-EB07-4436-9A67-2A47F550233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880AF16-FA30-4A1B-BC6B-C11C3A563DA7}"/>
              </a:ext>
            </a:extLst>
          </p:cNvPr>
          <p:cNvSpPr>
            <a:spLocks noGrp="1"/>
          </p:cNvSpPr>
          <p:nvPr>
            <p:ph type="sldNum" sz="quarter" idx="12"/>
          </p:nvPr>
        </p:nvSpPr>
        <p:spPr/>
        <p:txBody>
          <a:bodyPr/>
          <a:lstStyle/>
          <a:p>
            <a:fld id="{88E5E351-EDE0-49E5-80F0-A830909B5DDC}" type="slidenum">
              <a:rPr lang="en-US" smtClean="0"/>
              <a:t>‹#›</a:t>
            </a:fld>
            <a:endParaRPr lang="en-US"/>
          </a:p>
        </p:txBody>
      </p:sp>
    </p:spTree>
    <p:extLst>
      <p:ext uri="{BB962C8B-B14F-4D97-AF65-F5344CB8AC3E}">
        <p14:creationId xmlns:p14="http://schemas.microsoft.com/office/powerpoint/2010/main" val="3063166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7281C-A003-457A-B912-9FFA8E04F7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0ED2883-6BBB-4360-A82A-1EAB9FE039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BF9037F-1524-4A6D-A68F-5B30B3ADC7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80FDB6-14A7-4ADE-A287-F6D19D7884B2}"/>
              </a:ext>
            </a:extLst>
          </p:cNvPr>
          <p:cNvSpPr>
            <a:spLocks noGrp="1"/>
          </p:cNvSpPr>
          <p:nvPr>
            <p:ph type="dt" sz="half" idx="10"/>
          </p:nvPr>
        </p:nvSpPr>
        <p:spPr/>
        <p:txBody>
          <a:bodyPr/>
          <a:lstStyle/>
          <a:p>
            <a:fld id="{F690C749-B3F7-417B-AD2C-C27AE37C3E46}" type="datetimeFigureOut">
              <a:rPr lang="en-US" smtClean="0"/>
              <a:t>4/10/2020</a:t>
            </a:fld>
            <a:endParaRPr lang="en-US"/>
          </a:p>
        </p:txBody>
      </p:sp>
      <p:sp>
        <p:nvSpPr>
          <p:cNvPr id="6" name="Footer Placeholder 5">
            <a:extLst>
              <a:ext uri="{FF2B5EF4-FFF2-40B4-BE49-F238E27FC236}">
                <a16:creationId xmlns:a16="http://schemas.microsoft.com/office/drawing/2014/main" id="{65DD19DA-4389-474B-8669-E6B01117CD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4B3FA6-A398-4D5E-BD15-068BB5A04502}"/>
              </a:ext>
            </a:extLst>
          </p:cNvPr>
          <p:cNvSpPr>
            <a:spLocks noGrp="1"/>
          </p:cNvSpPr>
          <p:nvPr>
            <p:ph type="sldNum" sz="quarter" idx="12"/>
          </p:nvPr>
        </p:nvSpPr>
        <p:spPr/>
        <p:txBody>
          <a:bodyPr/>
          <a:lstStyle/>
          <a:p>
            <a:fld id="{88E5E351-EDE0-49E5-80F0-A830909B5DDC}" type="slidenum">
              <a:rPr lang="en-US" smtClean="0"/>
              <a:t>‹#›</a:t>
            </a:fld>
            <a:endParaRPr lang="en-US"/>
          </a:p>
        </p:txBody>
      </p:sp>
    </p:spTree>
    <p:extLst>
      <p:ext uri="{BB962C8B-B14F-4D97-AF65-F5344CB8AC3E}">
        <p14:creationId xmlns:p14="http://schemas.microsoft.com/office/powerpoint/2010/main" val="222038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1C8E2-3807-45F8-A04F-3011B369F7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3707E95-944F-425D-A3C7-7A483183C2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1BE31D4-633E-4F24-9CD6-5FADC00286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4BB872-70EC-4BC7-883C-63A80846647F}"/>
              </a:ext>
            </a:extLst>
          </p:cNvPr>
          <p:cNvSpPr>
            <a:spLocks noGrp="1"/>
          </p:cNvSpPr>
          <p:nvPr>
            <p:ph type="dt" sz="half" idx="10"/>
          </p:nvPr>
        </p:nvSpPr>
        <p:spPr/>
        <p:txBody>
          <a:bodyPr/>
          <a:lstStyle/>
          <a:p>
            <a:fld id="{F690C749-B3F7-417B-AD2C-C27AE37C3E46}" type="datetimeFigureOut">
              <a:rPr lang="en-US" smtClean="0"/>
              <a:t>4/10/2020</a:t>
            </a:fld>
            <a:endParaRPr lang="en-US"/>
          </a:p>
        </p:txBody>
      </p:sp>
      <p:sp>
        <p:nvSpPr>
          <p:cNvPr id="6" name="Footer Placeholder 5">
            <a:extLst>
              <a:ext uri="{FF2B5EF4-FFF2-40B4-BE49-F238E27FC236}">
                <a16:creationId xmlns:a16="http://schemas.microsoft.com/office/drawing/2014/main" id="{B800CD01-90CB-4714-B4C5-6ACDBE201D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AADE41-08C3-4307-8C5A-FE03435D124F}"/>
              </a:ext>
            </a:extLst>
          </p:cNvPr>
          <p:cNvSpPr>
            <a:spLocks noGrp="1"/>
          </p:cNvSpPr>
          <p:nvPr>
            <p:ph type="sldNum" sz="quarter" idx="12"/>
          </p:nvPr>
        </p:nvSpPr>
        <p:spPr/>
        <p:txBody>
          <a:bodyPr/>
          <a:lstStyle/>
          <a:p>
            <a:fld id="{88E5E351-EDE0-49E5-80F0-A830909B5DDC}" type="slidenum">
              <a:rPr lang="en-US" smtClean="0"/>
              <a:t>‹#›</a:t>
            </a:fld>
            <a:endParaRPr lang="en-US"/>
          </a:p>
        </p:txBody>
      </p:sp>
    </p:spTree>
    <p:extLst>
      <p:ext uri="{BB962C8B-B14F-4D97-AF65-F5344CB8AC3E}">
        <p14:creationId xmlns:p14="http://schemas.microsoft.com/office/powerpoint/2010/main" val="1130206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BA4C9-432D-4764-A9E2-D5E1B9CFB4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C81BADB-4BCD-49B5-8DEB-1C44B75F60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50A2B3-D3D8-4C77-98E6-3343897295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90C749-B3F7-417B-AD2C-C27AE37C3E46}" type="datetimeFigureOut">
              <a:rPr lang="en-US" smtClean="0"/>
              <a:t>4/10/2020</a:t>
            </a:fld>
            <a:endParaRPr lang="en-US"/>
          </a:p>
        </p:txBody>
      </p:sp>
      <p:sp>
        <p:nvSpPr>
          <p:cNvPr id="5" name="Footer Placeholder 4">
            <a:extLst>
              <a:ext uri="{FF2B5EF4-FFF2-40B4-BE49-F238E27FC236}">
                <a16:creationId xmlns:a16="http://schemas.microsoft.com/office/drawing/2014/main" id="{4A16EBDB-0ACE-4AA2-BABC-862A11C07A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7E5DE4E-A7E5-421A-AC00-1C4A5E3AD2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E5E351-EDE0-49E5-80F0-A830909B5DDC}" type="slidenum">
              <a:rPr lang="en-US" smtClean="0"/>
              <a:t>‹#›</a:t>
            </a:fld>
            <a:endParaRPr lang="en-US"/>
          </a:p>
        </p:txBody>
      </p:sp>
    </p:spTree>
    <p:extLst>
      <p:ext uri="{BB962C8B-B14F-4D97-AF65-F5344CB8AC3E}">
        <p14:creationId xmlns:p14="http://schemas.microsoft.com/office/powerpoint/2010/main" val="2631267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tpascal@eng.ucsd.edu" TargetMode="External"/><Relationship Id="rId2" Type="http://schemas.openxmlformats.org/officeDocument/2006/relationships/hyperlink" Target="mailto:zhengchen@eng.ucsd.edu" TargetMode="Externa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7.wmf"/><Relationship Id="rId5" Type="http://schemas.openxmlformats.org/officeDocument/2006/relationships/oleObject" Target="../embeddings/oleObject2.bin"/><Relationship Id="rId10" Type="http://schemas.openxmlformats.org/officeDocument/2006/relationships/image" Target="../media/image9.wmf"/><Relationship Id="rId4" Type="http://schemas.openxmlformats.org/officeDocument/2006/relationships/image" Target="../media/image6.wmf"/><Relationship Id="rId9" Type="http://schemas.openxmlformats.org/officeDocument/2006/relationships/oleObject" Target="../embeddings/oleObject4.bin"/></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1.wmf"/><Relationship Id="rId5" Type="http://schemas.openxmlformats.org/officeDocument/2006/relationships/oleObject" Target="../embeddings/oleObject6.bin"/><Relationship Id="rId4" Type="http://schemas.openxmlformats.org/officeDocument/2006/relationships/image" Target="../media/image10.wmf"/></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image" Target="../media/image15.wmf"/><Relationship Id="rId13" Type="http://schemas.openxmlformats.org/officeDocument/2006/relationships/image" Target="../media/image18.png"/><Relationship Id="rId3" Type="http://schemas.openxmlformats.org/officeDocument/2006/relationships/oleObject" Target="../embeddings/oleObject7.bin"/><Relationship Id="rId7" Type="http://schemas.openxmlformats.org/officeDocument/2006/relationships/oleObject" Target="../embeddings/oleObject9.bin"/><Relationship Id="rId12" Type="http://schemas.openxmlformats.org/officeDocument/2006/relationships/image" Target="../media/image17.w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4.wmf"/><Relationship Id="rId11" Type="http://schemas.openxmlformats.org/officeDocument/2006/relationships/oleObject" Target="../embeddings/oleObject11.bin"/><Relationship Id="rId5" Type="http://schemas.openxmlformats.org/officeDocument/2006/relationships/oleObject" Target="../embeddings/oleObject8.bin"/><Relationship Id="rId10" Type="http://schemas.openxmlformats.org/officeDocument/2006/relationships/image" Target="../media/image16.wmf"/><Relationship Id="rId4" Type="http://schemas.openxmlformats.org/officeDocument/2006/relationships/image" Target="../media/image13.wmf"/><Relationship Id="rId9" Type="http://schemas.openxmlformats.org/officeDocument/2006/relationships/oleObject" Target="../embeddings/oleObject10.bin"/><Relationship Id="rId14"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7.wmf"/><Relationship Id="rId5" Type="http://schemas.openxmlformats.org/officeDocument/2006/relationships/oleObject" Target="../embeddings/oleObject2.bin"/><Relationship Id="rId10" Type="http://schemas.openxmlformats.org/officeDocument/2006/relationships/image" Target="../media/image9.wmf"/><Relationship Id="rId4" Type="http://schemas.openxmlformats.org/officeDocument/2006/relationships/image" Target="../media/image6.wmf"/><Relationship Id="rId9" Type="http://schemas.openxmlformats.org/officeDocument/2006/relationships/oleObject" Target="../embeddings/oleObject4.bin"/></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ideo" Target="https://www.youtube.com/embed/Q5jEOamZxwo?feature=oembed" TargetMode="External"/><Relationship Id="rId5" Type="http://schemas.openxmlformats.org/officeDocument/2006/relationships/image" Target="../media/image20.jpeg"/><Relationship Id="rId4" Type="http://schemas.openxmlformats.org/officeDocument/2006/relationships/hyperlink" Target="https://www.youtube.com/watch?v=Q5jEOamZxwo"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doi.org/10.1016/j.jhsa.2012.09.018" TargetMode="External"/><Relationship Id="rId2" Type="http://schemas.openxmlformats.org/officeDocument/2006/relationships/hyperlink" Target="https://www.craftofscientificpresentations.com/" TargetMode="Externa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hyperlink" Target="https://blogs.plos.org/blog/2017/01/31/the-art-of-selling-science-presenting-an-engaging-scientific-talk/"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B4246-D7A5-495F-B590-E7C427E04DF9}"/>
              </a:ext>
            </a:extLst>
          </p:cNvPr>
          <p:cNvSpPr>
            <a:spLocks noGrp="1"/>
          </p:cNvSpPr>
          <p:nvPr>
            <p:ph type="ctrTitle"/>
          </p:nvPr>
        </p:nvSpPr>
        <p:spPr>
          <a:xfrm>
            <a:off x="543560" y="2034864"/>
            <a:ext cx="11358880" cy="1046480"/>
          </a:xfrm>
        </p:spPr>
        <p:txBody>
          <a:bodyPr>
            <a:normAutofit/>
          </a:bodyPr>
          <a:lstStyle/>
          <a:p>
            <a:r>
              <a:rPr lang="en-US" sz="4800" dirty="0">
                <a:latin typeface="Abadi" panose="020B0604020104020204" pitchFamily="34" charset="0"/>
                <a:cs typeface="Arial" panose="020B0604020202020204" pitchFamily="34" charset="0"/>
              </a:rPr>
              <a:t>How to Give a Good Presentation</a:t>
            </a:r>
          </a:p>
        </p:txBody>
      </p:sp>
      <p:sp>
        <p:nvSpPr>
          <p:cNvPr id="3" name="Subtitle 2">
            <a:extLst>
              <a:ext uri="{FF2B5EF4-FFF2-40B4-BE49-F238E27FC236}">
                <a16:creationId xmlns:a16="http://schemas.microsoft.com/office/drawing/2014/main" id="{4F2E824B-0845-4E3D-A293-A9D0ABD26756}"/>
              </a:ext>
            </a:extLst>
          </p:cNvPr>
          <p:cNvSpPr>
            <a:spLocks noGrp="1"/>
          </p:cNvSpPr>
          <p:nvPr>
            <p:ph type="subTitle" idx="1"/>
          </p:nvPr>
        </p:nvSpPr>
        <p:spPr>
          <a:xfrm>
            <a:off x="1442720" y="4114801"/>
            <a:ext cx="9144000" cy="1655762"/>
          </a:xfrm>
        </p:spPr>
        <p:txBody>
          <a:bodyPr/>
          <a:lstStyle/>
          <a:p>
            <a:r>
              <a:rPr lang="en-US" dirty="0">
                <a:latin typeface="Abadi" panose="020B0604020104020204" pitchFamily="34" charset="0"/>
                <a:cs typeface="Arial" panose="020B0604020202020204" pitchFamily="34" charset="0"/>
              </a:rPr>
              <a:t>Zheng Chen, Tod Pascal</a:t>
            </a:r>
          </a:p>
          <a:p>
            <a:r>
              <a:rPr lang="en-US" dirty="0">
                <a:latin typeface="Abadi" panose="020B0604020104020204" pitchFamily="34" charset="0"/>
                <a:cs typeface="Arial" panose="020B0604020202020204" pitchFamily="34" charset="0"/>
                <a:hlinkClick r:id="rId2"/>
              </a:rPr>
              <a:t>Email: zhengchen@eng.ucsd.edu</a:t>
            </a:r>
            <a:r>
              <a:rPr lang="en-US" dirty="0">
                <a:latin typeface="Abadi" panose="020B0604020104020204" pitchFamily="34" charset="0"/>
                <a:cs typeface="Arial" panose="020B0604020202020204" pitchFamily="34" charset="0"/>
              </a:rPr>
              <a:t>; </a:t>
            </a:r>
            <a:r>
              <a:rPr lang="en-US" dirty="0">
                <a:latin typeface="Abadi" panose="020B0604020104020204" pitchFamily="34" charset="0"/>
                <a:cs typeface="Arial" panose="020B0604020202020204" pitchFamily="34" charset="0"/>
                <a:hlinkClick r:id="rId3"/>
              </a:rPr>
              <a:t>tpascal@eng.ucsd.edu</a:t>
            </a:r>
            <a:r>
              <a:rPr lang="en-US" dirty="0">
                <a:latin typeface="Abadi" panose="020B0604020104020204" pitchFamily="34" charset="0"/>
                <a:cs typeface="Arial" panose="020B0604020202020204" pitchFamily="34" charset="0"/>
              </a:rPr>
              <a:t> </a:t>
            </a:r>
          </a:p>
        </p:txBody>
      </p:sp>
      <p:pic>
        <p:nvPicPr>
          <p:cNvPr id="1026" name="Picture 2">
            <a:extLst>
              <a:ext uri="{FF2B5EF4-FFF2-40B4-BE49-F238E27FC236}">
                <a16:creationId xmlns:a16="http://schemas.microsoft.com/office/drawing/2014/main" id="{E32CF568-1C2A-4FA6-8AED-2D2A51C575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1" y="514552"/>
            <a:ext cx="2682240" cy="48685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40593129-09D3-43DF-A199-F1D11DB6BC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08440" y="309233"/>
            <a:ext cx="2956560" cy="69217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90FB656-605E-4B5B-A189-984E6FF987B7}"/>
              </a:ext>
            </a:extLst>
          </p:cNvPr>
          <p:cNvSpPr txBox="1"/>
          <p:nvPr/>
        </p:nvSpPr>
        <p:spPr>
          <a:xfrm>
            <a:off x="4988560" y="5370453"/>
            <a:ext cx="1845377" cy="400110"/>
          </a:xfrm>
          <a:prstGeom prst="rect">
            <a:avLst/>
          </a:prstGeom>
          <a:noFill/>
        </p:spPr>
        <p:txBody>
          <a:bodyPr wrap="none" rtlCol="0">
            <a:spAutoFit/>
          </a:bodyPr>
          <a:lstStyle/>
          <a:p>
            <a:r>
              <a:rPr lang="en-US" sz="2000" dirty="0">
                <a:latin typeface="Abadi" panose="020B0604020104020204" pitchFamily="34" charset="0"/>
              </a:rPr>
              <a:t>April 10, 2020</a:t>
            </a:r>
          </a:p>
        </p:txBody>
      </p:sp>
    </p:spTree>
    <p:extLst>
      <p:ext uri="{BB962C8B-B14F-4D97-AF65-F5344CB8AC3E}">
        <p14:creationId xmlns:p14="http://schemas.microsoft.com/office/powerpoint/2010/main" val="103365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32C0A-1A33-446F-B394-826C5CB9D55D}"/>
              </a:ext>
            </a:extLst>
          </p:cNvPr>
          <p:cNvSpPr>
            <a:spLocks noGrp="1"/>
          </p:cNvSpPr>
          <p:nvPr>
            <p:ph type="title"/>
          </p:nvPr>
        </p:nvSpPr>
        <p:spPr>
          <a:xfrm>
            <a:off x="0" y="0"/>
            <a:ext cx="11775440" cy="1325563"/>
          </a:xfrm>
        </p:spPr>
        <p:txBody>
          <a:bodyPr/>
          <a:lstStyle/>
          <a:p>
            <a:r>
              <a:rPr lang="en-US" dirty="0">
                <a:latin typeface="Abadi" panose="020B0604020104020204" pitchFamily="34" charset="0"/>
              </a:rPr>
              <a:t>1. Preparing A Good Slides: Impression Matters </a:t>
            </a:r>
          </a:p>
        </p:txBody>
      </p:sp>
      <p:sp>
        <p:nvSpPr>
          <p:cNvPr id="3" name="Content Placeholder 2">
            <a:extLst>
              <a:ext uri="{FF2B5EF4-FFF2-40B4-BE49-F238E27FC236}">
                <a16:creationId xmlns:a16="http://schemas.microsoft.com/office/drawing/2014/main" id="{D23E32E6-C02D-4F7C-B2F6-B9F7DE2E2C09}"/>
              </a:ext>
            </a:extLst>
          </p:cNvPr>
          <p:cNvSpPr>
            <a:spLocks noGrp="1"/>
          </p:cNvSpPr>
          <p:nvPr>
            <p:ph idx="1"/>
          </p:nvPr>
        </p:nvSpPr>
        <p:spPr>
          <a:xfrm>
            <a:off x="441960" y="1663065"/>
            <a:ext cx="10515600" cy="4351338"/>
          </a:xfrm>
        </p:spPr>
        <p:txBody>
          <a:bodyPr>
            <a:normAutofit lnSpcReduction="10000"/>
          </a:bodyPr>
          <a:lstStyle/>
          <a:p>
            <a:r>
              <a:rPr lang="en-US" dirty="0">
                <a:latin typeface="Abadi" panose="020B0604020104020204" pitchFamily="34" charset="0"/>
                <a:cs typeface="Arial" panose="020B0604020202020204" pitchFamily="34" charset="0"/>
              </a:rPr>
              <a:t>A Clear/Clean Background</a:t>
            </a:r>
          </a:p>
          <a:p>
            <a:r>
              <a:rPr lang="en-US" dirty="0">
                <a:latin typeface="Abadi" panose="020B0604020104020204" pitchFamily="34" charset="0"/>
                <a:cs typeface="Arial" panose="020B0604020202020204" pitchFamily="34" charset="0"/>
              </a:rPr>
              <a:t>Use Large Font Size (&gt; 24)</a:t>
            </a:r>
          </a:p>
          <a:p>
            <a:r>
              <a:rPr lang="en-US" dirty="0">
                <a:latin typeface="Abadi" panose="020B0604020104020204" pitchFamily="34" charset="0"/>
                <a:cs typeface="Arial" panose="020B0604020202020204" pitchFamily="34" charset="0"/>
              </a:rPr>
              <a:t>Be Organized and Neat</a:t>
            </a:r>
          </a:p>
          <a:p>
            <a:r>
              <a:rPr lang="en-US" dirty="0">
                <a:latin typeface="Abadi" panose="020B0604020104020204" pitchFamily="34" charset="0"/>
                <a:cs typeface="Arial" panose="020B0604020202020204" pitchFamily="34" charset="0"/>
              </a:rPr>
              <a:t>Do not Cram too Much </a:t>
            </a:r>
          </a:p>
          <a:p>
            <a:r>
              <a:rPr lang="en-US" dirty="0">
                <a:latin typeface="Abadi" panose="020B0604020104020204" pitchFamily="34" charset="0"/>
                <a:cs typeface="Arial" panose="020B0604020202020204" pitchFamily="34" charset="0"/>
              </a:rPr>
              <a:t>Use Color and Animation</a:t>
            </a:r>
          </a:p>
          <a:p>
            <a:r>
              <a:rPr lang="en-US" dirty="0">
                <a:latin typeface="Abadi" panose="020B0604020104020204" pitchFamily="34" charset="0"/>
                <a:cs typeface="Arial" panose="020B0604020202020204" pitchFamily="34" charset="0"/>
              </a:rPr>
              <a:t>Be Brief (use key words, not long sentences)</a:t>
            </a:r>
          </a:p>
          <a:p>
            <a:r>
              <a:rPr lang="en-US" dirty="0">
                <a:latin typeface="Abadi" panose="020B0604020104020204" pitchFamily="34" charset="0"/>
                <a:cs typeface="Arial" panose="020B0604020202020204" pitchFamily="34" charset="0"/>
              </a:rPr>
              <a:t>Be Clear in Figures (size and label)</a:t>
            </a:r>
          </a:p>
          <a:p>
            <a:r>
              <a:rPr lang="en-US" dirty="0">
                <a:latin typeface="Abadi" panose="020B0604020104020204" pitchFamily="34" charset="0"/>
                <a:cs typeface="Arial" panose="020B0604020202020204" pitchFamily="34" charset="0"/>
              </a:rPr>
              <a:t>Be Consistent (font, size, color, etc.)</a:t>
            </a:r>
          </a:p>
          <a:p>
            <a:r>
              <a:rPr lang="en-US" dirty="0">
                <a:latin typeface="Abadi" panose="020B0604020104020204" pitchFamily="34" charset="0"/>
                <a:cs typeface="Arial" panose="020B0604020202020204" pitchFamily="34" charset="0"/>
              </a:rPr>
              <a:t>One Slide, One Point</a:t>
            </a:r>
          </a:p>
          <a:p>
            <a:endParaRPr lang="en-US" dirty="0">
              <a:latin typeface="Abadi" panose="020B0604020104020204" pitchFamily="34" charset="0"/>
              <a:cs typeface="Arial" panose="020B0604020202020204" pitchFamily="34" charset="0"/>
            </a:endParaRPr>
          </a:p>
          <a:p>
            <a:endParaRPr lang="en-US" dirty="0">
              <a:latin typeface="Abadi" panose="020B0604020104020204" pitchFamily="34" charset="0"/>
              <a:cs typeface="Arial" panose="020B0604020202020204" pitchFamily="34" charset="0"/>
            </a:endParaRPr>
          </a:p>
          <a:p>
            <a:endParaRPr lang="en-US" dirty="0">
              <a:latin typeface="Abadi" panose="020B0604020104020204" pitchFamily="34" charset="0"/>
              <a:cs typeface="Arial" panose="020B0604020202020204" pitchFamily="34" charset="0"/>
            </a:endParaRPr>
          </a:p>
          <a:p>
            <a:endParaRPr lang="en-US" dirty="0">
              <a:latin typeface="Abadi" panose="020B0604020104020204" pitchFamily="34" charset="0"/>
              <a:cs typeface="Arial" panose="020B0604020202020204" pitchFamily="34" charset="0"/>
            </a:endParaRPr>
          </a:p>
        </p:txBody>
      </p:sp>
    </p:spTree>
    <p:extLst>
      <p:ext uri="{BB962C8B-B14F-4D97-AF65-F5344CB8AC3E}">
        <p14:creationId xmlns:p14="http://schemas.microsoft.com/office/powerpoint/2010/main" val="2788818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26B9A-9D41-491E-BA41-DBA5EF5AAC34}"/>
              </a:ext>
            </a:extLst>
          </p:cNvPr>
          <p:cNvSpPr>
            <a:spLocks noGrp="1"/>
          </p:cNvSpPr>
          <p:nvPr>
            <p:ph type="title"/>
          </p:nvPr>
        </p:nvSpPr>
        <p:spPr>
          <a:xfrm>
            <a:off x="0" y="142240"/>
            <a:ext cx="7833360" cy="1325563"/>
          </a:xfrm>
        </p:spPr>
        <p:txBody>
          <a:bodyPr>
            <a:normAutofit/>
          </a:bodyPr>
          <a:lstStyle/>
          <a:p>
            <a:r>
              <a:rPr lang="en-US" sz="3600" dirty="0">
                <a:latin typeface="Abadi" panose="020B0604020104020204" pitchFamily="34" charset="0"/>
              </a:rPr>
              <a:t>1.1 Use A Clear/Clean Background</a:t>
            </a:r>
          </a:p>
        </p:txBody>
      </p:sp>
    </p:spTree>
    <p:extLst>
      <p:ext uri="{BB962C8B-B14F-4D97-AF65-F5344CB8AC3E}">
        <p14:creationId xmlns:p14="http://schemas.microsoft.com/office/powerpoint/2010/main" val="2707307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E1D5D2D-591B-4E15-8A02-4F81CAFF57FC}"/>
              </a:ext>
            </a:extLst>
          </p:cNvPr>
          <p:cNvSpPr txBox="1">
            <a:spLocks/>
          </p:cNvSpPr>
          <p:nvPr/>
        </p:nvSpPr>
        <p:spPr>
          <a:xfrm>
            <a:off x="147768" y="92377"/>
            <a:ext cx="1204976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latin typeface="Arial" panose="020B0604020202020204" pitchFamily="34" charset="0"/>
                <a:cs typeface="Arial" panose="020B0604020202020204" pitchFamily="34" charset="0"/>
              </a:rPr>
              <a:t>Study the Effect of Precursor Composition in XX Synthesis</a:t>
            </a:r>
          </a:p>
        </p:txBody>
      </p:sp>
      <p:sp>
        <p:nvSpPr>
          <p:cNvPr id="5" name="文本框 7">
            <a:extLst>
              <a:ext uri="{FF2B5EF4-FFF2-40B4-BE49-F238E27FC236}">
                <a16:creationId xmlns:a16="http://schemas.microsoft.com/office/drawing/2014/main" id="{B1785DBF-BEA4-4878-8F4D-7337A843C1CE}"/>
              </a:ext>
            </a:extLst>
          </p:cNvPr>
          <p:cNvSpPr txBox="1"/>
          <p:nvPr/>
        </p:nvSpPr>
        <p:spPr>
          <a:xfrm>
            <a:off x="660400" y="1524278"/>
            <a:ext cx="7051040" cy="1200329"/>
          </a:xfrm>
          <a:prstGeom prst="rect">
            <a:avLst/>
          </a:prstGeom>
          <a:noFill/>
        </p:spPr>
        <p:txBody>
          <a:bodyPr wrap="square" rtlCol="0">
            <a:spAutoFit/>
          </a:bodyPr>
          <a:lstStyle/>
          <a:p>
            <a:r>
              <a:rPr lang="en-US" sz="2400" b="1" u="sng" dirty="0">
                <a:latin typeface="Arial" panose="020B0604020202020204" pitchFamily="34" charset="0"/>
                <a:cs typeface="Arial" panose="020B0604020202020204" pitchFamily="34" charset="0"/>
              </a:rPr>
              <a:t>Conditions 1: (Batch -1)  </a:t>
            </a:r>
          </a:p>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Carbon : XX ratio = 3:1 (in mass)</a:t>
            </a:r>
          </a:p>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Conditions: 1500 deg C 4 </a:t>
            </a:r>
            <a:r>
              <a:rPr lang="en-US" sz="2400" dirty="0" err="1">
                <a:latin typeface="Arial" panose="020B0604020202020204" pitchFamily="34" charset="0"/>
                <a:cs typeface="Arial" panose="020B0604020202020204" pitchFamily="34" charset="0"/>
              </a:rPr>
              <a:t>hrs</a:t>
            </a:r>
            <a:r>
              <a:rPr lang="en-US" sz="2400" dirty="0">
                <a:latin typeface="Arial" panose="020B0604020202020204" pitchFamily="34" charset="0"/>
                <a:cs typeface="Arial" panose="020B0604020202020204" pitchFamily="34" charset="0"/>
              </a:rPr>
              <a:t> </a:t>
            </a:r>
          </a:p>
        </p:txBody>
      </p:sp>
      <p:sp>
        <p:nvSpPr>
          <p:cNvPr id="6" name="文本框 7">
            <a:extLst>
              <a:ext uri="{FF2B5EF4-FFF2-40B4-BE49-F238E27FC236}">
                <a16:creationId xmlns:a16="http://schemas.microsoft.com/office/drawing/2014/main" id="{8B8F6705-634D-4EDE-A39D-83B3A6461B4F}"/>
              </a:ext>
            </a:extLst>
          </p:cNvPr>
          <p:cNvSpPr txBox="1"/>
          <p:nvPr/>
        </p:nvSpPr>
        <p:spPr>
          <a:xfrm>
            <a:off x="711200" y="3440207"/>
            <a:ext cx="6776720" cy="1446550"/>
          </a:xfrm>
          <a:prstGeom prst="rect">
            <a:avLst/>
          </a:prstGeom>
          <a:noFill/>
        </p:spPr>
        <p:txBody>
          <a:bodyPr wrap="square" rtlCol="0">
            <a:spAutoFit/>
          </a:bodyPr>
          <a:lstStyle/>
          <a:p>
            <a:r>
              <a:rPr lang="en-US" sz="2400" b="1" u="sng" dirty="0">
                <a:latin typeface="Arial" panose="020B0604020202020204" pitchFamily="34" charset="0"/>
                <a:cs typeface="Arial" panose="020B0604020202020204" pitchFamily="34" charset="0"/>
              </a:rPr>
              <a:t>Conditions 1: (Batch -2)  </a:t>
            </a:r>
          </a:p>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Carbon : XX ratio = 2:1 (in mass)</a:t>
            </a:r>
          </a:p>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Conditions: 1500 deg C </a:t>
            </a:r>
            <a:r>
              <a:rPr lang="en-US" sz="2400" dirty="0">
                <a:solidFill>
                  <a:srgbClr val="FF0000"/>
                </a:solidFill>
                <a:latin typeface="Arial" panose="020B0604020202020204" pitchFamily="34" charset="0"/>
                <a:cs typeface="Arial" panose="020B0604020202020204" pitchFamily="34" charset="0"/>
              </a:rPr>
              <a:t>2 </a:t>
            </a:r>
            <a:r>
              <a:rPr lang="en-US" sz="2400" dirty="0" err="1">
                <a:solidFill>
                  <a:srgbClr val="FF0000"/>
                </a:solidFill>
                <a:latin typeface="Arial" panose="020B0604020202020204" pitchFamily="34" charset="0"/>
                <a:cs typeface="Arial" panose="020B0604020202020204" pitchFamily="34" charset="0"/>
              </a:rPr>
              <a:t>hrs</a:t>
            </a:r>
            <a:r>
              <a:rPr lang="en-US" sz="2400" dirty="0">
                <a:solidFill>
                  <a:srgbClr val="FF0000"/>
                </a:solidFill>
                <a:latin typeface="Arial" panose="020B0604020202020204" pitchFamily="34" charset="0"/>
                <a:cs typeface="Arial" panose="020B0604020202020204" pitchFamily="34" charset="0"/>
              </a:rPr>
              <a:t> </a:t>
            </a:r>
          </a:p>
          <a:p>
            <a:endParaRPr lang="en-US" sz="14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49AA458-FB65-432C-AE8A-1082E259D5C1}"/>
              </a:ext>
            </a:extLst>
          </p:cNvPr>
          <p:cNvSpPr txBox="1"/>
          <p:nvPr/>
        </p:nvSpPr>
        <p:spPr>
          <a:xfrm>
            <a:off x="436452" y="5284098"/>
            <a:ext cx="6614311" cy="1015663"/>
          </a:xfrm>
          <a:prstGeom prst="rect">
            <a:avLst/>
          </a:prstGeom>
          <a:noFill/>
        </p:spPr>
        <p:txBody>
          <a:bodyPr wrap="none" rtlCol="0">
            <a:spAutoFit/>
          </a:bodyPr>
          <a:lstStyle/>
          <a:p>
            <a:r>
              <a:rPr lang="en-US" sz="2000" b="1" dirty="0">
                <a:solidFill>
                  <a:srgbClr val="C00000"/>
                </a:solidFill>
                <a:latin typeface="Arial" panose="020B0604020202020204" pitchFamily="34" charset="0"/>
                <a:cs typeface="Arial" panose="020B0604020202020204" pitchFamily="34" charset="0"/>
              </a:rPr>
              <a:t>Note: </a:t>
            </a:r>
          </a:p>
          <a:p>
            <a:pPr marL="457200" indent="-457200">
              <a:buFont typeface="+mj-lt"/>
              <a:buAutoNum type="arabicPeriod"/>
            </a:pPr>
            <a:r>
              <a:rPr lang="en-US" sz="2000" i="1" dirty="0">
                <a:latin typeface="Arial" panose="020B0604020202020204" pitchFamily="34" charset="0"/>
                <a:cs typeface="Arial" panose="020B0604020202020204" pitchFamily="34" charset="0"/>
              </a:rPr>
              <a:t>“Carbon” means phenolic resin as the carbon source</a:t>
            </a:r>
          </a:p>
          <a:p>
            <a:pPr marL="457200" indent="-457200">
              <a:buFont typeface="+mj-lt"/>
              <a:buAutoNum type="arabicPeriod"/>
            </a:pPr>
            <a:r>
              <a:rPr lang="en-US" sz="2000" i="1" dirty="0">
                <a:latin typeface="Arial" panose="020B0604020202020204" pitchFamily="34" charset="0"/>
                <a:cs typeface="Arial" panose="020B0604020202020204" pitchFamily="34" charset="0"/>
              </a:rPr>
              <a:t>“xx” means </a:t>
            </a:r>
            <a:r>
              <a:rPr lang="en-US" sz="2000" i="1" dirty="0" err="1">
                <a:latin typeface="Arial" panose="020B0604020202020204" pitchFamily="34" charset="0"/>
                <a:cs typeface="Arial" panose="020B0604020202020204" pitchFamily="34" charset="0"/>
              </a:rPr>
              <a:t>yy</a:t>
            </a:r>
            <a:r>
              <a:rPr lang="en-US" sz="2000" i="1" dirty="0">
                <a:latin typeface="Arial" panose="020B0604020202020204" pitchFamily="34" charset="0"/>
                <a:cs typeface="Arial" panose="020B0604020202020204" pitchFamily="34" charset="0"/>
              </a:rPr>
              <a:t> as the Z source </a:t>
            </a:r>
          </a:p>
        </p:txBody>
      </p:sp>
      <p:pic>
        <p:nvPicPr>
          <p:cNvPr id="9" name="Picture 8">
            <a:extLst>
              <a:ext uri="{FF2B5EF4-FFF2-40B4-BE49-F238E27FC236}">
                <a16:creationId xmlns:a16="http://schemas.microsoft.com/office/drawing/2014/main" id="{6BF40F50-4D4B-4B5A-9045-92A5330E9BD2}"/>
              </a:ext>
            </a:extLst>
          </p:cNvPr>
          <p:cNvPicPr>
            <a:picLocks noChangeAspect="1"/>
          </p:cNvPicPr>
          <p:nvPr/>
        </p:nvPicPr>
        <p:blipFill rotWithShape="1">
          <a:blip r:embed="rId2">
            <a:extLst>
              <a:ext uri="{28A0092B-C50C-407E-A947-70E740481C1C}">
                <a14:useLocalDpi xmlns:a14="http://schemas.microsoft.com/office/drawing/2010/main" val="0"/>
              </a:ext>
            </a:extLst>
          </a:blip>
          <a:srcRect l="5837" t="4282" r="34408" b="31912"/>
          <a:stretch/>
        </p:blipFill>
        <p:spPr>
          <a:xfrm>
            <a:off x="6928692" y="1216502"/>
            <a:ext cx="4602908" cy="3759820"/>
          </a:xfrm>
          <a:prstGeom prst="rect">
            <a:avLst/>
          </a:prstGeom>
        </p:spPr>
      </p:pic>
      <p:sp>
        <p:nvSpPr>
          <p:cNvPr id="10" name="TextBox 9">
            <a:extLst>
              <a:ext uri="{FF2B5EF4-FFF2-40B4-BE49-F238E27FC236}">
                <a16:creationId xmlns:a16="http://schemas.microsoft.com/office/drawing/2014/main" id="{D4372931-7DF9-458C-ADC8-06B13C12C020}"/>
              </a:ext>
            </a:extLst>
          </p:cNvPr>
          <p:cNvSpPr txBox="1"/>
          <p:nvPr/>
        </p:nvSpPr>
        <p:spPr>
          <a:xfrm>
            <a:off x="7257964" y="4976322"/>
            <a:ext cx="3980577" cy="1323439"/>
          </a:xfrm>
          <a:prstGeom prst="rect">
            <a:avLst/>
          </a:prstGeom>
          <a:noFill/>
        </p:spPr>
        <p:txBody>
          <a:bodyPr wrap="none" rtlCol="0">
            <a:spAutoFit/>
          </a:bodyPr>
          <a:lstStyle/>
          <a:p>
            <a:r>
              <a:rPr lang="en-US" sz="2000" b="1" u="sng" dirty="0">
                <a:solidFill>
                  <a:srgbClr val="C00000"/>
                </a:solidFill>
                <a:latin typeface="Arial" panose="020B0604020202020204" pitchFamily="34" charset="0"/>
                <a:cs typeface="Arial" panose="020B0604020202020204" pitchFamily="34" charset="0"/>
              </a:rPr>
              <a:t>Results(or findings):</a:t>
            </a:r>
          </a:p>
          <a:p>
            <a:pPr marL="457200" indent="-457200">
              <a:buFont typeface="+mj-lt"/>
              <a:buAutoNum type="arabicParenR"/>
            </a:pPr>
            <a:r>
              <a:rPr lang="en-US" sz="2000" dirty="0">
                <a:latin typeface="Arial" panose="020B0604020202020204" pitchFamily="34" charset="0"/>
                <a:cs typeface="Arial" panose="020B0604020202020204" pitchFamily="34" charset="0"/>
              </a:rPr>
              <a:t>New peak showing at xx deg;</a:t>
            </a:r>
          </a:p>
          <a:p>
            <a:pPr marL="457200" indent="-457200">
              <a:buFont typeface="+mj-lt"/>
              <a:buAutoNum type="arabicParenR"/>
            </a:pPr>
            <a:r>
              <a:rPr lang="en-US" sz="2000" dirty="0">
                <a:latin typeface="Arial" panose="020B0604020202020204" pitchFamily="34" charset="0"/>
                <a:cs typeface="Arial" panose="020B0604020202020204" pitchFamily="34" charset="0"/>
              </a:rPr>
              <a:t>Intensity changed at xx;</a:t>
            </a:r>
          </a:p>
          <a:p>
            <a:pPr marL="457200" indent="-457200">
              <a:buFont typeface="+mj-lt"/>
              <a:buAutoNum type="arabicParenR"/>
            </a:pPr>
            <a:r>
              <a:rPr lang="en-US" sz="2000" dirty="0">
                <a:latin typeface="Arial" panose="020B0604020202020204" pitchFamily="34" charset="0"/>
                <a:cs typeface="Arial" panose="020B0604020202020204" pitchFamily="34" charset="0"/>
              </a:rPr>
              <a:t>Mixed xx, </a:t>
            </a:r>
            <a:r>
              <a:rPr lang="en-US" sz="2000" dirty="0" err="1">
                <a:latin typeface="Arial" panose="020B0604020202020204" pitchFamily="34" charset="0"/>
                <a:cs typeface="Arial" panose="020B0604020202020204" pitchFamily="34" charset="0"/>
              </a:rPr>
              <a:t>yy</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6176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E1D5D2D-591B-4E15-8A02-4F81CAFF57FC}"/>
              </a:ext>
            </a:extLst>
          </p:cNvPr>
          <p:cNvSpPr txBox="1">
            <a:spLocks/>
          </p:cNvSpPr>
          <p:nvPr/>
        </p:nvSpPr>
        <p:spPr>
          <a:xfrm>
            <a:off x="147768" y="92377"/>
            <a:ext cx="1204976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latin typeface="Arial" panose="020B0604020202020204" pitchFamily="34" charset="0"/>
                <a:cs typeface="Arial" panose="020B0604020202020204" pitchFamily="34" charset="0"/>
              </a:rPr>
              <a:t>Study the Effect of Precursor Composition in XX Synthesis</a:t>
            </a:r>
          </a:p>
        </p:txBody>
      </p:sp>
      <p:sp>
        <p:nvSpPr>
          <p:cNvPr id="5" name="文本框 7">
            <a:extLst>
              <a:ext uri="{FF2B5EF4-FFF2-40B4-BE49-F238E27FC236}">
                <a16:creationId xmlns:a16="http://schemas.microsoft.com/office/drawing/2014/main" id="{B1785DBF-BEA4-4878-8F4D-7337A843C1CE}"/>
              </a:ext>
            </a:extLst>
          </p:cNvPr>
          <p:cNvSpPr txBox="1"/>
          <p:nvPr/>
        </p:nvSpPr>
        <p:spPr>
          <a:xfrm>
            <a:off x="660400" y="1524278"/>
            <a:ext cx="7051040" cy="1200329"/>
          </a:xfrm>
          <a:prstGeom prst="rect">
            <a:avLst/>
          </a:prstGeom>
          <a:noFill/>
        </p:spPr>
        <p:txBody>
          <a:bodyPr wrap="square" rtlCol="0">
            <a:spAutoFit/>
          </a:bodyPr>
          <a:lstStyle/>
          <a:p>
            <a:r>
              <a:rPr lang="en-US" sz="2400" b="1" u="sng" dirty="0">
                <a:latin typeface="Arial" panose="020B0604020202020204" pitchFamily="34" charset="0"/>
                <a:cs typeface="Arial" panose="020B0604020202020204" pitchFamily="34" charset="0"/>
              </a:rPr>
              <a:t>Conditions 1: (Batch -1)  </a:t>
            </a:r>
          </a:p>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Carbon : XX ratio = 3:1 (in mass)</a:t>
            </a:r>
          </a:p>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Conditions: 1500 deg C 4 </a:t>
            </a:r>
            <a:r>
              <a:rPr lang="en-US" sz="2400" dirty="0" err="1">
                <a:latin typeface="Arial" panose="020B0604020202020204" pitchFamily="34" charset="0"/>
                <a:cs typeface="Arial" panose="020B0604020202020204" pitchFamily="34" charset="0"/>
              </a:rPr>
              <a:t>hrs</a:t>
            </a:r>
            <a:r>
              <a:rPr lang="en-US" sz="2400" dirty="0">
                <a:latin typeface="Arial" panose="020B0604020202020204" pitchFamily="34" charset="0"/>
                <a:cs typeface="Arial" panose="020B0604020202020204" pitchFamily="34" charset="0"/>
              </a:rPr>
              <a:t> </a:t>
            </a:r>
          </a:p>
        </p:txBody>
      </p:sp>
      <p:sp>
        <p:nvSpPr>
          <p:cNvPr id="6" name="文本框 7">
            <a:extLst>
              <a:ext uri="{FF2B5EF4-FFF2-40B4-BE49-F238E27FC236}">
                <a16:creationId xmlns:a16="http://schemas.microsoft.com/office/drawing/2014/main" id="{8B8F6705-634D-4EDE-A39D-83B3A6461B4F}"/>
              </a:ext>
            </a:extLst>
          </p:cNvPr>
          <p:cNvSpPr txBox="1"/>
          <p:nvPr/>
        </p:nvSpPr>
        <p:spPr>
          <a:xfrm>
            <a:off x="711200" y="3440207"/>
            <a:ext cx="6776720" cy="1446550"/>
          </a:xfrm>
          <a:prstGeom prst="rect">
            <a:avLst/>
          </a:prstGeom>
          <a:noFill/>
        </p:spPr>
        <p:txBody>
          <a:bodyPr wrap="square" rtlCol="0">
            <a:spAutoFit/>
          </a:bodyPr>
          <a:lstStyle/>
          <a:p>
            <a:r>
              <a:rPr lang="en-US" sz="2400" b="1" u="sng" dirty="0">
                <a:latin typeface="Arial" panose="020B0604020202020204" pitchFamily="34" charset="0"/>
                <a:cs typeface="Arial" panose="020B0604020202020204" pitchFamily="34" charset="0"/>
              </a:rPr>
              <a:t>Conditions 1: (Batch -2)  </a:t>
            </a:r>
          </a:p>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Carbon : XX ratio = 2:1 (in mass)</a:t>
            </a:r>
          </a:p>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Conditions: 1500 deg C </a:t>
            </a:r>
            <a:r>
              <a:rPr lang="en-US" sz="2400" dirty="0">
                <a:solidFill>
                  <a:srgbClr val="FF0000"/>
                </a:solidFill>
                <a:latin typeface="Arial" panose="020B0604020202020204" pitchFamily="34" charset="0"/>
                <a:cs typeface="Arial" panose="020B0604020202020204" pitchFamily="34" charset="0"/>
              </a:rPr>
              <a:t>2 </a:t>
            </a:r>
            <a:r>
              <a:rPr lang="en-US" sz="2400" dirty="0" err="1">
                <a:solidFill>
                  <a:srgbClr val="FF0000"/>
                </a:solidFill>
                <a:latin typeface="Arial" panose="020B0604020202020204" pitchFamily="34" charset="0"/>
                <a:cs typeface="Arial" panose="020B0604020202020204" pitchFamily="34" charset="0"/>
              </a:rPr>
              <a:t>hrs</a:t>
            </a:r>
            <a:r>
              <a:rPr lang="en-US" sz="2400" dirty="0">
                <a:solidFill>
                  <a:srgbClr val="FF0000"/>
                </a:solidFill>
                <a:latin typeface="Arial" panose="020B0604020202020204" pitchFamily="34" charset="0"/>
                <a:cs typeface="Arial" panose="020B0604020202020204" pitchFamily="34" charset="0"/>
              </a:rPr>
              <a:t> </a:t>
            </a:r>
          </a:p>
          <a:p>
            <a:endParaRPr lang="en-US" sz="14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49AA458-FB65-432C-AE8A-1082E259D5C1}"/>
              </a:ext>
            </a:extLst>
          </p:cNvPr>
          <p:cNvSpPr txBox="1"/>
          <p:nvPr/>
        </p:nvSpPr>
        <p:spPr>
          <a:xfrm>
            <a:off x="436452" y="5284098"/>
            <a:ext cx="6614311" cy="1015663"/>
          </a:xfrm>
          <a:prstGeom prst="rect">
            <a:avLst/>
          </a:prstGeom>
          <a:noFill/>
        </p:spPr>
        <p:txBody>
          <a:bodyPr wrap="none" rtlCol="0">
            <a:spAutoFit/>
          </a:bodyPr>
          <a:lstStyle/>
          <a:p>
            <a:r>
              <a:rPr lang="en-US" sz="2000" b="1" dirty="0">
                <a:solidFill>
                  <a:srgbClr val="C00000"/>
                </a:solidFill>
                <a:latin typeface="Arial" panose="020B0604020202020204" pitchFamily="34" charset="0"/>
                <a:cs typeface="Arial" panose="020B0604020202020204" pitchFamily="34" charset="0"/>
              </a:rPr>
              <a:t>Note: </a:t>
            </a:r>
          </a:p>
          <a:p>
            <a:pPr marL="457200" indent="-457200">
              <a:buFont typeface="+mj-lt"/>
              <a:buAutoNum type="arabicPeriod"/>
            </a:pPr>
            <a:r>
              <a:rPr lang="en-US" sz="2000" i="1" dirty="0">
                <a:latin typeface="Arial" panose="020B0604020202020204" pitchFamily="34" charset="0"/>
                <a:cs typeface="Arial" panose="020B0604020202020204" pitchFamily="34" charset="0"/>
              </a:rPr>
              <a:t>“Carbon” means phenolic resin as the carbon source</a:t>
            </a:r>
          </a:p>
          <a:p>
            <a:pPr marL="457200" indent="-457200">
              <a:buFont typeface="+mj-lt"/>
              <a:buAutoNum type="arabicPeriod"/>
            </a:pPr>
            <a:r>
              <a:rPr lang="en-US" sz="2000" i="1" dirty="0">
                <a:latin typeface="Arial" panose="020B0604020202020204" pitchFamily="34" charset="0"/>
                <a:cs typeface="Arial" panose="020B0604020202020204" pitchFamily="34" charset="0"/>
              </a:rPr>
              <a:t>“xx” means </a:t>
            </a:r>
            <a:r>
              <a:rPr lang="en-US" sz="2000" i="1" dirty="0" err="1">
                <a:latin typeface="Arial" panose="020B0604020202020204" pitchFamily="34" charset="0"/>
                <a:cs typeface="Arial" panose="020B0604020202020204" pitchFamily="34" charset="0"/>
              </a:rPr>
              <a:t>yy</a:t>
            </a:r>
            <a:r>
              <a:rPr lang="en-US" sz="2000" i="1" dirty="0">
                <a:latin typeface="Arial" panose="020B0604020202020204" pitchFamily="34" charset="0"/>
                <a:cs typeface="Arial" panose="020B0604020202020204" pitchFamily="34" charset="0"/>
              </a:rPr>
              <a:t> as the Z source </a:t>
            </a:r>
          </a:p>
        </p:txBody>
      </p:sp>
      <p:pic>
        <p:nvPicPr>
          <p:cNvPr id="9" name="Picture 8">
            <a:extLst>
              <a:ext uri="{FF2B5EF4-FFF2-40B4-BE49-F238E27FC236}">
                <a16:creationId xmlns:a16="http://schemas.microsoft.com/office/drawing/2014/main" id="{6BF40F50-4D4B-4B5A-9045-92A5330E9BD2}"/>
              </a:ext>
            </a:extLst>
          </p:cNvPr>
          <p:cNvPicPr>
            <a:picLocks noChangeAspect="1"/>
          </p:cNvPicPr>
          <p:nvPr/>
        </p:nvPicPr>
        <p:blipFill rotWithShape="1">
          <a:blip r:embed="rId2">
            <a:extLst>
              <a:ext uri="{28A0092B-C50C-407E-A947-70E740481C1C}">
                <a14:useLocalDpi xmlns:a14="http://schemas.microsoft.com/office/drawing/2010/main" val="0"/>
              </a:ext>
            </a:extLst>
          </a:blip>
          <a:srcRect l="5837" t="4282" r="34408" b="31912"/>
          <a:stretch/>
        </p:blipFill>
        <p:spPr>
          <a:xfrm>
            <a:off x="6928692" y="1216502"/>
            <a:ext cx="4602908" cy="3759820"/>
          </a:xfrm>
          <a:prstGeom prst="rect">
            <a:avLst/>
          </a:prstGeom>
        </p:spPr>
      </p:pic>
      <p:sp>
        <p:nvSpPr>
          <p:cNvPr id="10" name="TextBox 9">
            <a:extLst>
              <a:ext uri="{FF2B5EF4-FFF2-40B4-BE49-F238E27FC236}">
                <a16:creationId xmlns:a16="http://schemas.microsoft.com/office/drawing/2014/main" id="{D4372931-7DF9-458C-ADC8-06B13C12C020}"/>
              </a:ext>
            </a:extLst>
          </p:cNvPr>
          <p:cNvSpPr txBox="1"/>
          <p:nvPr/>
        </p:nvSpPr>
        <p:spPr>
          <a:xfrm>
            <a:off x="7257964" y="4976322"/>
            <a:ext cx="3980577" cy="1323439"/>
          </a:xfrm>
          <a:prstGeom prst="rect">
            <a:avLst/>
          </a:prstGeom>
          <a:noFill/>
        </p:spPr>
        <p:txBody>
          <a:bodyPr wrap="none" rtlCol="0">
            <a:spAutoFit/>
          </a:bodyPr>
          <a:lstStyle/>
          <a:p>
            <a:r>
              <a:rPr lang="en-US" sz="2000" b="1" u="sng" dirty="0">
                <a:solidFill>
                  <a:srgbClr val="C00000"/>
                </a:solidFill>
                <a:latin typeface="Arial" panose="020B0604020202020204" pitchFamily="34" charset="0"/>
                <a:cs typeface="Arial" panose="020B0604020202020204" pitchFamily="34" charset="0"/>
              </a:rPr>
              <a:t>Results(or findings):</a:t>
            </a:r>
          </a:p>
          <a:p>
            <a:pPr marL="457200" indent="-457200">
              <a:buFont typeface="+mj-lt"/>
              <a:buAutoNum type="arabicParenR"/>
            </a:pPr>
            <a:r>
              <a:rPr lang="en-US" sz="2000" dirty="0">
                <a:latin typeface="Arial" panose="020B0604020202020204" pitchFamily="34" charset="0"/>
                <a:cs typeface="Arial" panose="020B0604020202020204" pitchFamily="34" charset="0"/>
              </a:rPr>
              <a:t>New peak showing at xx deg;</a:t>
            </a:r>
          </a:p>
          <a:p>
            <a:pPr marL="457200" indent="-457200">
              <a:buFont typeface="+mj-lt"/>
              <a:buAutoNum type="arabicParenR"/>
            </a:pPr>
            <a:r>
              <a:rPr lang="en-US" sz="2000" dirty="0">
                <a:latin typeface="Arial" panose="020B0604020202020204" pitchFamily="34" charset="0"/>
                <a:cs typeface="Arial" panose="020B0604020202020204" pitchFamily="34" charset="0"/>
              </a:rPr>
              <a:t>Intensity changed at xx;</a:t>
            </a:r>
          </a:p>
          <a:p>
            <a:pPr marL="457200" indent="-457200">
              <a:buFont typeface="+mj-lt"/>
              <a:buAutoNum type="arabicParenR"/>
            </a:pPr>
            <a:r>
              <a:rPr lang="en-US" sz="2000" dirty="0">
                <a:latin typeface="Arial" panose="020B0604020202020204" pitchFamily="34" charset="0"/>
                <a:cs typeface="Arial" panose="020B0604020202020204" pitchFamily="34" charset="0"/>
              </a:rPr>
              <a:t>Mixed xx, </a:t>
            </a:r>
            <a:r>
              <a:rPr lang="en-US" sz="2000" dirty="0" err="1">
                <a:latin typeface="Arial" panose="020B0604020202020204" pitchFamily="34" charset="0"/>
                <a:cs typeface="Arial" panose="020B0604020202020204" pitchFamily="34" charset="0"/>
              </a:rPr>
              <a:t>yy</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5367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42AA2-696A-49ED-8880-AB6749143408}"/>
              </a:ext>
            </a:extLst>
          </p:cNvPr>
          <p:cNvSpPr>
            <a:spLocks noGrp="1"/>
          </p:cNvSpPr>
          <p:nvPr>
            <p:ph type="title"/>
          </p:nvPr>
        </p:nvSpPr>
        <p:spPr>
          <a:xfrm>
            <a:off x="76200" y="294005"/>
            <a:ext cx="10515600" cy="1325563"/>
          </a:xfrm>
        </p:spPr>
        <p:txBody>
          <a:bodyPr>
            <a:normAutofit/>
          </a:bodyPr>
          <a:lstStyle/>
          <a:p>
            <a:r>
              <a:rPr lang="en-US" sz="3600" dirty="0">
                <a:latin typeface="Abadi" panose="020B0604020104020204" pitchFamily="34" charset="0"/>
                <a:cs typeface="Arial" panose="020B0604020202020204" pitchFamily="34" charset="0"/>
              </a:rPr>
              <a:t>1.2 Use Large Font Size (&gt; 24)</a:t>
            </a:r>
            <a:br>
              <a:rPr lang="en-US" sz="3600" dirty="0">
                <a:latin typeface="Abadi" panose="020B0604020104020204" pitchFamily="34" charset="0"/>
                <a:cs typeface="Arial" panose="020B0604020202020204" pitchFamily="34" charset="0"/>
              </a:rPr>
            </a:br>
            <a:endParaRPr lang="en-US" sz="3600" dirty="0"/>
          </a:p>
        </p:txBody>
      </p:sp>
    </p:spTree>
    <p:extLst>
      <p:ext uri="{BB962C8B-B14F-4D97-AF65-F5344CB8AC3E}">
        <p14:creationId xmlns:p14="http://schemas.microsoft.com/office/powerpoint/2010/main" val="12244225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a:extLst>
              <a:ext uri="{FF2B5EF4-FFF2-40B4-BE49-F238E27FC236}">
                <a16:creationId xmlns:a16="http://schemas.microsoft.com/office/drawing/2014/main" id="{01EFD388-7F04-47AB-B31F-BDDD76CC1689}"/>
              </a:ext>
            </a:extLst>
          </p:cNvPr>
          <p:cNvGraphicFramePr>
            <a:graphicFrameLocks noChangeAspect="1"/>
          </p:cNvGraphicFramePr>
          <p:nvPr>
            <p:extLst>
              <p:ext uri="{D42A27DB-BD31-4B8C-83A1-F6EECF244321}">
                <p14:modId xmlns:p14="http://schemas.microsoft.com/office/powerpoint/2010/main" val="3820887898"/>
              </p:ext>
            </p:extLst>
          </p:nvPr>
        </p:nvGraphicFramePr>
        <p:xfrm>
          <a:off x="-281379" y="467677"/>
          <a:ext cx="6541338" cy="5007837"/>
        </p:xfrm>
        <a:graphic>
          <a:graphicData uri="http://schemas.openxmlformats.org/presentationml/2006/ole">
            <mc:AlternateContent xmlns:mc="http://schemas.openxmlformats.org/markup-compatibility/2006">
              <mc:Choice xmlns:v="urn:schemas-microsoft-com:vml" Requires="v">
                <p:oleObj spid="_x0000_s2114" name="Graph" r:id="rId3" imgW="3900960" imgH="2986560" progId="Origin50.Graph">
                  <p:embed/>
                </p:oleObj>
              </mc:Choice>
              <mc:Fallback>
                <p:oleObj name="Graph" r:id="rId3" imgW="3900960" imgH="2986560" progId="Origin50.Graph">
                  <p:embed/>
                  <p:pic>
                    <p:nvPicPr>
                      <p:cNvPr id="4" name="对象 3">
                        <a:extLst>
                          <a:ext uri="{FF2B5EF4-FFF2-40B4-BE49-F238E27FC236}">
                            <a16:creationId xmlns:a16="http://schemas.microsoft.com/office/drawing/2014/main" id="{01EFD388-7F04-47AB-B31F-BDDD76CC1689}"/>
                          </a:ext>
                        </a:extLst>
                      </p:cNvPr>
                      <p:cNvPicPr/>
                      <p:nvPr/>
                    </p:nvPicPr>
                    <p:blipFill>
                      <a:blip r:embed="rId4"/>
                      <a:stretch>
                        <a:fillRect/>
                      </a:stretch>
                    </p:blipFill>
                    <p:spPr>
                      <a:xfrm>
                        <a:off x="-281379" y="467677"/>
                        <a:ext cx="6541338" cy="5007837"/>
                      </a:xfrm>
                      <a:prstGeom prst="rect">
                        <a:avLst/>
                      </a:prstGeom>
                    </p:spPr>
                  </p:pic>
                </p:oleObj>
              </mc:Fallback>
            </mc:AlternateContent>
          </a:graphicData>
        </a:graphic>
      </p:graphicFrame>
      <p:graphicFrame>
        <p:nvGraphicFramePr>
          <p:cNvPr id="5" name="对象 4">
            <a:extLst>
              <a:ext uri="{FF2B5EF4-FFF2-40B4-BE49-F238E27FC236}">
                <a16:creationId xmlns:a16="http://schemas.microsoft.com/office/drawing/2014/main" id="{291E1640-A914-481D-BCF6-BC6ED9C28B1F}"/>
              </a:ext>
            </a:extLst>
          </p:cNvPr>
          <p:cNvGraphicFramePr>
            <a:graphicFrameLocks noChangeAspect="1"/>
          </p:cNvGraphicFramePr>
          <p:nvPr>
            <p:extLst>
              <p:ext uri="{D42A27DB-BD31-4B8C-83A1-F6EECF244321}">
                <p14:modId xmlns:p14="http://schemas.microsoft.com/office/powerpoint/2010/main" val="3143066199"/>
              </p:ext>
            </p:extLst>
          </p:nvPr>
        </p:nvGraphicFramePr>
        <p:xfrm>
          <a:off x="3452563" y="432354"/>
          <a:ext cx="6612078" cy="5061993"/>
        </p:xfrm>
        <a:graphic>
          <a:graphicData uri="http://schemas.openxmlformats.org/presentationml/2006/ole">
            <mc:AlternateContent xmlns:mc="http://schemas.openxmlformats.org/markup-compatibility/2006">
              <mc:Choice xmlns:v="urn:schemas-microsoft-com:vml" Requires="v">
                <p:oleObj spid="_x0000_s2115" name="Graph" r:id="rId5" imgW="3900960" imgH="2986560" progId="Origin50.Graph">
                  <p:embed/>
                </p:oleObj>
              </mc:Choice>
              <mc:Fallback>
                <p:oleObj name="Graph" r:id="rId5" imgW="3900960" imgH="2986560" progId="Origin50.Graph">
                  <p:embed/>
                  <p:pic>
                    <p:nvPicPr>
                      <p:cNvPr id="5" name="对象 4">
                        <a:extLst>
                          <a:ext uri="{FF2B5EF4-FFF2-40B4-BE49-F238E27FC236}">
                            <a16:creationId xmlns:a16="http://schemas.microsoft.com/office/drawing/2014/main" id="{291E1640-A914-481D-BCF6-BC6ED9C28B1F}"/>
                          </a:ext>
                        </a:extLst>
                      </p:cNvPr>
                      <p:cNvPicPr/>
                      <p:nvPr/>
                    </p:nvPicPr>
                    <p:blipFill>
                      <a:blip r:embed="rId6"/>
                      <a:stretch>
                        <a:fillRect/>
                      </a:stretch>
                    </p:blipFill>
                    <p:spPr>
                      <a:xfrm>
                        <a:off x="3452563" y="432354"/>
                        <a:ext cx="6612078" cy="5061993"/>
                      </a:xfrm>
                      <a:prstGeom prst="rect">
                        <a:avLst/>
                      </a:prstGeom>
                    </p:spPr>
                  </p:pic>
                </p:oleObj>
              </mc:Fallback>
            </mc:AlternateContent>
          </a:graphicData>
        </a:graphic>
      </p:graphicFrame>
      <p:graphicFrame>
        <p:nvGraphicFramePr>
          <p:cNvPr id="6" name="对象 5">
            <a:extLst>
              <a:ext uri="{FF2B5EF4-FFF2-40B4-BE49-F238E27FC236}">
                <a16:creationId xmlns:a16="http://schemas.microsoft.com/office/drawing/2014/main" id="{C20B8DE9-351F-4ADD-AB64-8C62DCB1A33B}"/>
              </a:ext>
            </a:extLst>
          </p:cNvPr>
          <p:cNvGraphicFramePr>
            <a:graphicFrameLocks noChangeAspect="1"/>
          </p:cNvGraphicFramePr>
          <p:nvPr>
            <p:extLst>
              <p:ext uri="{D42A27DB-BD31-4B8C-83A1-F6EECF244321}">
                <p14:modId xmlns:p14="http://schemas.microsoft.com/office/powerpoint/2010/main" val="3562279242"/>
              </p:ext>
            </p:extLst>
          </p:nvPr>
        </p:nvGraphicFramePr>
        <p:xfrm>
          <a:off x="-291113" y="3443010"/>
          <a:ext cx="6662383" cy="5100505"/>
        </p:xfrm>
        <a:graphic>
          <a:graphicData uri="http://schemas.openxmlformats.org/presentationml/2006/ole">
            <mc:AlternateContent xmlns:mc="http://schemas.openxmlformats.org/markup-compatibility/2006">
              <mc:Choice xmlns:v="urn:schemas-microsoft-com:vml" Requires="v">
                <p:oleObj spid="_x0000_s2116" name="Graph" r:id="rId7" imgW="3900960" imgH="2986560" progId="Origin50.Graph">
                  <p:embed/>
                </p:oleObj>
              </mc:Choice>
              <mc:Fallback>
                <p:oleObj name="Graph" r:id="rId7" imgW="3900960" imgH="2986560" progId="Origin50.Graph">
                  <p:embed/>
                  <p:pic>
                    <p:nvPicPr>
                      <p:cNvPr id="6" name="对象 5">
                        <a:extLst>
                          <a:ext uri="{FF2B5EF4-FFF2-40B4-BE49-F238E27FC236}">
                            <a16:creationId xmlns:a16="http://schemas.microsoft.com/office/drawing/2014/main" id="{C20B8DE9-351F-4ADD-AB64-8C62DCB1A33B}"/>
                          </a:ext>
                        </a:extLst>
                      </p:cNvPr>
                      <p:cNvPicPr/>
                      <p:nvPr/>
                    </p:nvPicPr>
                    <p:blipFill>
                      <a:blip r:embed="rId8"/>
                      <a:stretch>
                        <a:fillRect/>
                      </a:stretch>
                    </p:blipFill>
                    <p:spPr>
                      <a:xfrm>
                        <a:off x="-291113" y="3443010"/>
                        <a:ext cx="6662383" cy="5100505"/>
                      </a:xfrm>
                      <a:prstGeom prst="rect">
                        <a:avLst/>
                      </a:prstGeom>
                    </p:spPr>
                  </p:pic>
                </p:oleObj>
              </mc:Fallback>
            </mc:AlternateContent>
          </a:graphicData>
        </a:graphic>
      </p:graphicFrame>
      <p:graphicFrame>
        <p:nvGraphicFramePr>
          <p:cNvPr id="7" name="对象 6">
            <a:extLst>
              <a:ext uri="{FF2B5EF4-FFF2-40B4-BE49-F238E27FC236}">
                <a16:creationId xmlns:a16="http://schemas.microsoft.com/office/drawing/2014/main" id="{1D1C659D-96AA-48C0-9A45-39A8228CF2CB}"/>
              </a:ext>
            </a:extLst>
          </p:cNvPr>
          <p:cNvGraphicFramePr>
            <a:graphicFrameLocks noChangeAspect="1"/>
          </p:cNvGraphicFramePr>
          <p:nvPr>
            <p:extLst>
              <p:ext uri="{D42A27DB-BD31-4B8C-83A1-F6EECF244321}">
                <p14:modId xmlns:p14="http://schemas.microsoft.com/office/powerpoint/2010/main" val="1684778905"/>
              </p:ext>
            </p:extLst>
          </p:nvPr>
        </p:nvGraphicFramePr>
        <p:xfrm>
          <a:off x="3458224" y="3429000"/>
          <a:ext cx="6676448" cy="5111273"/>
        </p:xfrm>
        <a:graphic>
          <a:graphicData uri="http://schemas.openxmlformats.org/presentationml/2006/ole">
            <mc:AlternateContent xmlns:mc="http://schemas.openxmlformats.org/markup-compatibility/2006">
              <mc:Choice xmlns:v="urn:schemas-microsoft-com:vml" Requires="v">
                <p:oleObj spid="_x0000_s2117" name="Graph" r:id="rId9" imgW="3900960" imgH="2986560" progId="Origin50.Graph">
                  <p:embed/>
                </p:oleObj>
              </mc:Choice>
              <mc:Fallback>
                <p:oleObj name="Graph" r:id="rId9" imgW="3900960" imgH="2986560" progId="Origin50.Graph">
                  <p:embed/>
                  <p:pic>
                    <p:nvPicPr>
                      <p:cNvPr id="7" name="对象 6">
                        <a:extLst>
                          <a:ext uri="{FF2B5EF4-FFF2-40B4-BE49-F238E27FC236}">
                            <a16:creationId xmlns:a16="http://schemas.microsoft.com/office/drawing/2014/main" id="{1D1C659D-96AA-48C0-9A45-39A8228CF2CB}"/>
                          </a:ext>
                        </a:extLst>
                      </p:cNvPr>
                      <p:cNvPicPr/>
                      <p:nvPr/>
                    </p:nvPicPr>
                    <p:blipFill>
                      <a:blip r:embed="rId10"/>
                      <a:stretch>
                        <a:fillRect/>
                      </a:stretch>
                    </p:blipFill>
                    <p:spPr>
                      <a:xfrm>
                        <a:off x="3458224" y="3429000"/>
                        <a:ext cx="6676448" cy="5111273"/>
                      </a:xfrm>
                      <a:prstGeom prst="rect">
                        <a:avLst/>
                      </a:prstGeom>
                    </p:spPr>
                  </p:pic>
                </p:oleObj>
              </mc:Fallback>
            </mc:AlternateContent>
          </a:graphicData>
        </a:graphic>
      </p:graphicFrame>
      <p:sp>
        <p:nvSpPr>
          <p:cNvPr id="9" name="Title 1">
            <a:extLst>
              <a:ext uri="{FF2B5EF4-FFF2-40B4-BE49-F238E27FC236}">
                <a16:creationId xmlns:a16="http://schemas.microsoft.com/office/drawing/2014/main" id="{32CD062B-99FC-4F08-97FA-D68E364F3289}"/>
              </a:ext>
            </a:extLst>
          </p:cNvPr>
          <p:cNvSpPr>
            <a:spLocks noGrp="1"/>
          </p:cNvSpPr>
          <p:nvPr>
            <p:ph type="title"/>
          </p:nvPr>
        </p:nvSpPr>
        <p:spPr>
          <a:xfrm>
            <a:off x="0" y="38090"/>
            <a:ext cx="10515600" cy="1325563"/>
          </a:xfrm>
        </p:spPr>
        <p:txBody>
          <a:bodyPr>
            <a:normAutofit/>
          </a:bodyPr>
          <a:lstStyle/>
          <a:p>
            <a:r>
              <a:rPr lang="en-US" sz="3600" dirty="0">
                <a:latin typeface="Abadi" panose="020B0604020104020204" pitchFamily="34" charset="0"/>
                <a:cs typeface="Arial" panose="020B0604020202020204" pitchFamily="34" charset="0"/>
              </a:rPr>
              <a:t>1.2 Use Large Font Size (&gt; 24)</a:t>
            </a:r>
            <a:br>
              <a:rPr lang="en-US" sz="3600" dirty="0">
                <a:latin typeface="Abadi" panose="020B0604020104020204" pitchFamily="34" charset="0"/>
                <a:cs typeface="Arial" panose="020B0604020202020204" pitchFamily="34" charset="0"/>
              </a:rPr>
            </a:br>
            <a:endParaRPr lang="en-US" sz="3600" dirty="0"/>
          </a:p>
        </p:txBody>
      </p:sp>
      <p:sp>
        <p:nvSpPr>
          <p:cNvPr id="10" name="文本框 7">
            <a:extLst>
              <a:ext uri="{FF2B5EF4-FFF2-40B4-BE49-F238E27FC236}">
                <a16:creationId xmlns:a16="http://schemas.microsoft.com/office/drawing/2014/main" id="{A0AF49FA-1B98-40FE-8B93-AE80416A5A43}"/>
              </a:ext>
            </a:extLst>
          </p:cNvPr>
          <p:cNvSpPr txBox="1"/>
          <p:nvPr/>
        </p:nvSpPr>
        <p:spPr>
          <a:xfrm>
            <a:off x="7586411" y="1133467"/>
            <a:ext cx="4252222" cy="861774"/>
          </a:xfrm>
          <a:prstGeom prst="rect">
            <a:avLst/>
          </a:prstGeom>
          <a:noFill/>
        </p:spPr>
        <p:txBody>
          <a:bodyPr wrap="square" rtlCol="0">
            <a:spAutoFit/>
          </a:bodyPr>
          <a:lstStyle/>
          <a:p>
            <a:r>
              <a:rPr lang="en-US" sz="1600" b="1" u="sng" dirty="0">
                <a:latin typeface="Arial" panose="020B0604020202020204" pitchFamily="34" charset="0"/>
                <a:cs typeface="Arial" panose="020B0604020202020204" pitchFamily="34" charset="0"/>
              </a:rPr>
              <a:t>Conditions 1: (Batch -1)  </a:t>
            </a:r>
          </a:p>
          <a:p>
            <a:pPr marL="457200" indent="-457200">
              <a:buFont typeface="Arial" panose="020B0604020202020204" pitchFamily="34" charset="0"/>
              <a:buChar char="•"/>
            </a:pPr>
            <a:r>
              <a:rPr lang="en-US" sz="1600" dirty="0">
                <a:latin typeface="Arial" panose="020B0604020202020204" pitchFamily="34" charset="0"/>
                <a:cs typeface="Arial" panose="020B0604020202020204" pitchFamily="34" charset="0"/>
              </a:rPr>
              <a:t>Carbon : tungsten ratio = 3:1 (in mass)</a:t>
            </a:r>
          </a:p>
          <a:p>
            <a:pPr marL="457200" indent="-457200">
              <a:buFont typeface="Arial" panose="020B0604020202020204" pitchFamily="34" charset="0"/>
              <a:buChar char="•"/>
            </a:pPr>
            <a:r>
              <a:rPr lang="en-US" sz="1600" dirty="0">
                <a:latin typeface="Arial" panose="020B0604020202020204" pitchFamily="34" charset="0"/>
                <a:cs typeface="Arial" panose="020B0604020202020204" pitchFamily="34" charset="0"/>
              </a:rPr>
              <a:t>Conditions: 1500 deg C 4 </a:t>
            </a:r>
            <a:r>
              <a:rPr lang="en-US" sz="1600" dirty="0" err="1">
                <a:latin typeface="Arial" panose="020B0604020202020204" pitchFamily="34" charset="0"/>
                <a:cs typeface="Arial" panose="020B0604020202020204" pitchFamily="34" charset="0"/>
              </a:rPr>
              <a:t>hrs</a:t>
            </a:r>
            <a:r>
              <a:rPr lang="en-US" sz="1600" dirty="0">
                <a:latin typeface="Arial" panose="020B0604020202020204" pitchFamily="34" charset="0"/>
                <a:cs typeface="Arial" panose="020B0604020202020204" pitchFamily="34" charset="0"/>
              </a:rPr>
              <a:t> </a:t>
            </a:r>
          </a:p>
        </p:txBody>
      </p:sp>
      <p:sp>
        <p:nvSpPr>
          <p:cNvPr id="11" name="文本框 7">
            <a:extLst>
              <a:ext uri="{FF2B5EF4-FFF2-40B4-BE49-F238E27FC236}">
                <a16:creationId xmlns:a16="http://schemas.microsoft.com/office/drawing/2014/main" id="{BE1F45F4-90E4-4D87-8075-D1C0C21B07EC}"/>
              </a:ext>
            </a:extLst>
          </p:cNvPr>
          <p:cNvSpPr txBox="1"/>
          <p:nvPr/>
        </p:nvSpPr>
        <p:spPr>
          <a:xfrm>
            <a:off x="7687661" y="4362623"/>
            <a:ext cx="4150972" cy="1000274"/>
          </a:xfrm>
          <a:prstGeom prst="rect">
            <a:avLst/>
          </a:prstGeom>
          <a:noFill/>
        </p:spPr>
        <p:txBody>
          <a:bodyPr wrap="square" rtlCol="0">
            <a:spAutoFit/>
          </a:bodyPr>
          <a:lstStyle/>
          <a:p>
            <a:r>
              <a:rPr lang="en-US" sz="1600" b="1" u="sng" dirty="0">
                <a:latin typeface="Arial" panose="020B0604020202020204" pitchFamily="34" charset="0"/>
                <a:cs typeface="Arial" panose="020B0604020202020204" pitchFamily="34" charset="0"/>
              </a:rPr>
              <a:t>Conditions 1: (Batch -2)  </a:t>
            </a:r>
          </a:p>
          <a:p>
            <a:pPr marL="457200" indent="-457200">
              <a:buFont typeface="Arial" panose="020B0604020202020204" pitchFamily="34" charset="0"/>
              <a:buChar char="•"/>
            </a:pPr>
            <a:r>
              <a:rPr lang="en-US" sz="1600" dirty="0">
                <a:latin typeface="Arial" panose="020B0604020202020204" pitchFamily="34" charset="0"/>
                <a:cs typeface="Arial" panose="020B0604020202020204" pitchFamily="34" charset="0"/>
              </a:rPr>
              <a:t>Carbon : tungsten ratio = 2:1 (in mass)</a:t>
            </a:r>
          </a:p>
          <a:p>
            <a:pPr marL="457200" indent="-457200">
              <a:buFont typeface="Arial" panose="020B0604020202020204" pitchFamily="34" charset="0"/>
              <a:buChar char="•"/>
            </a:pPr>
            <a:r>
              <a:rPr lang="en-US" sz="1600" dirty="0">
                <a:latin typeface="Arial" panose="020B0604020202020204" pitchFamily="34" charset="0"/>
                <a:cs typeface="Arial" panose="020B0604020202020204" pitchFamily="34" charset="0"/>
              </a:rPr>
              <a:t>Conditions: 1500 deg C </a:t>
            </a:r>
            <a:r>
              <a:rPr lang="en-US" sz="1600" dirty="0">
                <a:solidFill>
                  <a:srgbClr val="FF0000"/>
                </a:solidFill>
                <a:latin typeface="Arial" panose="020B0604020202020204" pitchFamily="34" charset="0"/>
                <a:cs typeface="Arial" panose="020B0604020202020204" pitchFamily="34" charset="0"/>
              </a:rPr>
              <a:t>2 </a:t>
            </a:r>
            <a:r>
              <a:rPr lang="en-US" sz="1600" dirty="0" err="1">
                <a:solidFill>
                  <a:srgbClr val="FF0000"/>
                </a:solidFill>
                <a:latin typeface="Arial" panose="020B0604020202020204" pitchFamily="34" charset="0"/>
                <a:cs typeface="Arial" panose="020B0604020202020204" pitchFamily="34" charset="0"/>
              </a:rPr>
              <a:t>hrs</a:t>
            </a:r>
            <a:r>
              <a:rPr lang="en-US" sz="1600" dirty="0">
                <a:solidFill>
                  <a:srgbClr val="FF0000"/>
                </a:solidFill>
                <a:latin typeface="Arial" panose="020B0604020202020204" pitchFamily="34" charset="0"/>
                <a:cs typeface="Arial" panose="020B0604020202020204" pitchFamily="34" charset="0"/>
              </a:rPr>
              <a:t> </a:t>
            </a:r>
          </a:p>
          <a:p>
            <a:endParaRPr lang="en-US" sz="10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15580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42AA2-696A-49ED-8880-AB6749143408}"/>
              </a:ext>
            </a:extLst>
          </p:cNvPr>
          <p:cNvSpPr>
            <a:spLocks noGrp="1"/>
          </p:cNvSpPr>
          <p:nvPr>
            <p:ph type="title"/>
          </p:nvPr>
        </p:nvSpPr>
        <p:spPr>
          <a:xfrm>
            <a:off x="76200" y="294005"/>
            <a:ext cx="10515600" cy="1325563"/>
          </a:xfrm>
        </p:spPr>
        <p:txBody>
          <a:bodyPr>
            <a:normAutofit/>
          </a:bodyPr>
          <a:lstStyle/>
          <a:p>
            <a:r>
              <a:rPr lang="en-US" sz="3600" dirty="0">
                <a:latin typeface="Abadi" panose="020B0604020104020204" pitchFamily="34" charset="0"/>
                <a:cs typeface="Arial" panose="020B0604020202020204" pitchFamily="34" charset="0"/>
              </a:rPr>
              <a:t>1.3 Be Organized and Neat</a:t>
            </a:r>
            <a:br>
              <a:rPr lang="en-US" sz="3600" dirty="0">
                <a:latin typeface="Abadi" panose="020B0604020104020204" pitchFamily="34" charset="0"/>
                <a:cs typeface="Arial" panose="020B0604020202020204" pitchFamily="34" charset="0"/>
              </a:rPr>
            </a:br>
            <a:endParaRPr lang="en-US" sz="3600" dirty="0"/>
          </a:p>
        </p:txBody>
      </p:sp>
    </p:spTree>
    <p:extLst>
      <p:ext uri="{BB962C8B-B14F-4D97-AF65-F5344CB8AC3E}">
        <p14:creationId xmlns:p14="http://schemas.microsoft.com/office/powerpoint/2010/main" val="4725069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a:extLst>
              <a:ext uri="{FF2B5EF4-FFF2-40B4-BE49-F238E27FC236}">
                <a16:creationId xmlns:a16="http://schemas.microsoft.com/office/drawing/2014/main" id="{DEF61BCE-7998-45F5-9B30-37E200531BF5}"/>
              </a:ext>
            </a:extLst>
          </p:cNvPr>
          <p:cNvSpPr>
            <a:spLocks noGrp="1"/>
          </p:cNvSpPr>
          <p:nvPr>
            <p:ph type="title"/>
          </p:nvPr>
        </p:nvSpPr>
        <p:spPr>
          <a:xfrm>
            <a:off x="838200" y="365125"/>
            <a:ext cx="10515600" cy="1325563"/>
          </a:xfrm>
        </p:spPr>
        <p:txBody>
          <a:bodyPr/>
          <a:lstStyle/>
          <a:p>
            <a:r>
              <a:rPr lang="en-US" dirty="0"/>
              <a:t>1C </a:t>
            </a:r>
            <a:r>
              <a:rPr lang="en-US" altLang="zh-CN" dirty="0"/>
              <a:t>= 166.3 mA h/g</a:t>
            </a:r>
            <a:endParaRPr lang="en-US" dirty="0"/>
          </a:p>
        </p:txBody>
      </p:sp>
      <p:graphicFrame>
        <p:nvGraphicFramePr>
          <p:cNvPr id="5" name="对象 3">
            <a:extLst>
              <a:ext uri="{FF2B5EF4-FFF2-40B4-BE49-F238E27FC236}">
                <a16:creationId xmlns:a16="http://schemas.microsoft.com/office/drawing/2014/main" id="{D32DBCC6-8011-469A-B780-D1CCB40D8F48}"/>
              </a:ext>
            </a:extLst>
          </p:cNvPr>
          <p:cNvGraphicFramePr>
            <a:graphicFrameLocks noChangeAspect="1"/>
          </p:cNvGraphicFramePr>
          <p:nvPr>
            <p:extLst>
              <p:ext uri="{D42A27DB-BD31-4B8C-83A1-F6EECF244321}">
                <p14:modId xmlns:p14="http://schemas.microsoft.com/office/powerpoint/2010/main" val="2887018474"/>
              </p:ext>
            </p:extLst>
          </p:nvPr>
        </p:nvGraphicFramePr>
        <p:xfrm>
          <a:off x="918366" y="1796557"/>
          <a:ext cx="7574211" cy="5353117"/>
        </p:xfrm>
        <a:graphic>
          <a:graphicData uri="http://schemas.openxmlformats.org/presentationml/2006/ole">
            <mc:AlternateContent xmlns:mc="http://schemas.openxmlformats.org/markup-compatibility/2006">
              <mc:Choice xmlns:v="urn:schemas-microsoft-com:vml" Requires="v">
                <p:oleObj spid="_x0000_s3106" name="Graph" r:id="rId3" imgW="4276800" imgH="3023280" progId="Origin50.Graph">
                  <p:embed/>
                </p:oleObj>
              </mc:Choice>
              <mc:Fallback>
                <p:oleObj name="Graph" r:id="rId3" imgW="4276800" imgH="3023280" progId="Origin50.Graph">
                  <p:embed/>
                  <p:pic>
                    <p:nvPicPr>
                      <p:cNvPr id="4" name="对象 3"/>
                      <p:cNvPicPr/>
                      <p:nvPr/>
                    </p:nvPicPr>
                    <p:blipFill>
                      <a:blip r:embed="rId4"/>
                      <a:stretch>
                        <a:fillRect/>
                      </a:stretch>
                    </p:blipFill>
                    <p:spPr>
                      <a:xfrm>
                        <a:off x="918366" y="1796557"/>
                        <a:ext cx="7574211" cy="5353117"/>
                      </a:xfrm>
                      <a:prstGeom prst="rect">
                        <a:avLst/>
                      </a:prstGeom>
                    </p:spPr>
                  </p:pic>
                </p:oleObj>
              </mc:Fallback>
            </mc:AlternateContent>
          </a:graphicData>
        </a:graphic>
      </p:graphicFrame>
      <p:graphicFrame>
        <p:nvGraphicFramePr>
          <p:cNvPr id="6" name="对象 4">
            <a:extLst>
              <a:ext uri="{FF2B5EF4-FFF2-40B4-BE49-F238E27FC236}">
                <a16:creationId xmlns:a16="http://schemas.microsoft.com/office/drawing/2014/main" id="{1BE68B2C-3725-4507-809E-711151CB4F95}"/>
              </a:ext>
            </a:extLst>
          </p:cNvPr>
          <p:cNvGraphicFramePr>
            <a:graphicFrameLocks noChangeAspect="1"/>
          </p:cNvGraphicFramePr>
          <p:nvPr/>
        </p:nvGraphicFramePr>
        <p:xfrm>
          <a:off x="6096001" y="1772816"/>
          <a:ext cx="7641395" cy="5400600"/>
        </p:xfrm>
        <a:graphic>
          <a:graphicData uri="http://schemas.openxmlformats.org/presentationml/2006/ole">
            <mc:AlternateContent xmlns:mc="http://schemas.openxmlformats.org/markup-compatibility/2006">
              <mc:Choice xmlns:v="urn:schemas-microsoft-com:vml" Requires="v">
                <p:oleObj spid="_x0000_s3107" name="Graph" r:id="rId5" imgW="4276800" imgH="3023280" progId="Origin50.Graph">
                  <p:embed/>
                </p:oleObj>
              </mc:Choice>
              <mc:Fallback>
                <p:oleObj name="Graph" r:id="rId5" imgW="4276800" imgH="3023280" progId="Origin50.Graph">
                  <p:embed/>
                  <p:pic>
                    <p:nvPicPr>
                      <p:cNvPr id="5" name="对象 4"/>
                      <p:cNvPicPr/>
                      <p:nvPr/>
                    </p:nvPicPr>
                    <p:blipFill>
                      <a:blip r:embed="rId6"/>
                      <a:stretch>
                        <a:fillRect/>
                      </a:stretch>
                    </p:blipFill>
                    <p:spPr>
                      <a:xfrm>
                        <a:off x="6096001" y="1772816"/>
                        <a:ext cx="7641395" cy="5400600"/>
                      </a:xfrm>
                      <a:prstGeom prst="rect">
                        <a:avLst/>
                      </a:prstGeom>
                    </p:spPr>
                  </p:pic>
                </p:oleObj>
              </mc:Fallback>
            </mc:AlternateContent>
          </a:graphicData>
        </a:graphic>
      </p:graphicFrame>
    </p:spTree>
    <p:extLst>
      <p:ext uri="{BB962C8B-B14F-4D97-AF65-F5344CB8AC3E}">
        <p14:creationId xmlns:p14="http://schemas.microsoft.com/office/powerpoint/2010/main" val="2335687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a:extLst>
              <a:ext uri="{FF2B5EF4-FFF2-40B4-BE49-F238E27FC236}">
                <a16:creationId xmlns:a16="http://schemas.microsoft.com/office/drawing/2014/main" id="{B7CB4833-20B0-4BCE-BE5B-D19704844387}"/>
              </a:ext>
            </a:extLst>
          </p:cNvPr>
          <p:cNvSpPr>
            <a:spLocks noGrp="1"/>
          </p:cNvSpPr>
          <p:nvPr>
            <p:ph type="title"/>
          </p:nvPr>
        </p:nvSpPr>
        <p:spPr>
          <a:xfrm>
            <a:off x="269240" y="0"/>
            <a:ext cx="10515600" cy="1325563"/>
          </a:xfrm>
        </p:spPr>
        <p:txBody>
          <a:bodyPr/>
          <a:lstStyle/>
          <a:p>
            <a:r>
              <a:rPr lang="en-US" dirty="0"/>
              <a:t>LVP/NCM622</a:t>
            </a:r>
            <a:r>
              <a:rPr lang="en-US" altLang="zh-CN" dirty="0"/>
              <a:t>=1:9</a:t>
            </a:r>
            <a:endParaRPr lang="en-US" dirty="0"/>
          </a:p>
        </p:txBody>
      </p:sp>
      <p:pic>
        <p:nvPicPr>
          <p:cNvPr id="5" name="Picture 3">
            <a:extLst>
              <a:ext uri="{FF2B5EF4-FFF2-40B4-BE49-F238E27FC236}">
                <a16:creationId xmlns:a16="http://schemas.microsoft.com/office/drawing/2014/main" id="{EE450192-C77E-42D2-BF64-412632C910A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055" t="26022" b="17728"/>
          <a:stretch/>
        </p:blipFill>
        <p:spPr bwMode="auto">
          <a:xfrm>
            <a:off x="3135352" y="1228651"/>
            <a:ext cx="5776125"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61691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2DA2A86-0C1C-4228-953A-817162C0F31F}"/>
              </a:ext>
            </a:extLst>
          </p:cNvPr>
          <p:cNvSpPr>
            <a:spLocks noGrp="1"/>
          </p:cNvSpPr>
          <p:nvPr>
            <p:ph type="title"/>
          </p:nvPr>
        </p:nvSpPr>
        <p:spPr>
          <a:xfrm>
            <a:off x="149772" y="420129"/>
            <a:ext cx="10515600" cy="1325563"/>
          </a:xfrm>
        </p:spPr>
        <p:txBody>
          <a:bodyPr>
            <a:noAutofit/>
          </a:bodyPr>
          <a:lstStyle/>
          <a:p>
            <a:r>
              <a:rPr lang="en-US" sz="3600" dirty="0">
                <a:latin typeface="Abadi" panose="020B0604020104020204" pitchFamily="34" charset="0"/>
                <a:cs typeface="Arial" panose="020B0604020202020204" pitchFamily="34" charset="0"/>
              </a:rPr>
              <a:t>1.4 Do not Cram too Much </a:t>
            </a:r>
            <a:br>
              <a:rPr lang="en-US" sz="3600" dirty="0">
                <a:latin typeface="Abadi" panose="020B0604020104020204" pitchFamily="34" charset="0"/>
                <a:cs typeface="Arial" panose="020B0604020202020204" pitchFamily="34" charset="0"/>
              </a:rPr>
            </a:br>
            <a:br>
              <a:rPr lang="en-US" sz="3600" dirty="0">
                <a:latin typeface="Abadi" panose="020B0604020104020204" pitchFamily="34" charset="0"/>
                <a:cs typeface="Arial" panose="020B0604020202020204" pitchFamily="34" charset="0"/>
              </a:rPr>
            </a:br>
            <a:endParaRPr lang="en-US" sz="3600" dirty="0"/>
          </a:p>
        </p:txBody>
      </p:sp>
    </p:spTree>
    <p:extLst>
      <p:ext uri="{BB962C8B-B14F-4D97-AF65-F5344CB8AC3E}">
        <p14:creationId xmlns:p14="http://schemas.microsoft.com/office/powerpoint/2010/main" val="176495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p:cNvSpPr>
            <a:spLocks noGrp="1"/>
          </p:cNvSpPr>
          <p:nvPr>
            <p:ph type="title"/>
          </p:nvPr>
        </p:nvSpPr>
        <p:spPr>
          <a:xfrm>
            <a:off x="819150" y="144847"/>
            <a:ext cx="8216900" cy="914402"/>
          </a:xfrm>
        </p:spPr>
        <p:txBody>
          <a:bodyPr>
            <a:normAutofit/>
          </a:bodyPr>
          <a:lstStyle/>
          <a:p>
            <a:r>
              <a:rPr lang="en-US" dirty="0"/>
              <a:t>Overview</a:t>
            </a:r>
          </a:p>
        </p:txBody>
      </p:sp>
      <p:sp>
        <p:nvSpPr>
          <p:cNvPr id="2" name="TextBox 1">
            <a:extLst>
              <a:ext uri="{FF2B5EF4-FFF2-40B4-BE49-F238E27FC236}">
                <a16:creationId xmlns:a16="http://schemas.microsoft.com/office/drawing/2014/main" id="{0FCDBFC3-4E87-4888-A4C2-DF57D2B68477}"/>
              </a:ext>
            </a:extLst>
          </p:cNvPr>
          <p:cNvSpPr txBox="1"/>
          <p:nvPr/>
        </p:nvSpPr>
        <p:spPr>
          <a:xfrm>
            <a:off x="2184400" y="1143001"/>
            <a:ext cx="5486400" cy="246221"/>
          </a:xfrm>
          <a:prstGeom prst="rect">
            <a:avLst/>
          </a:prstGeom>
          <a:noFill/>
        </p:spPr>
        <p:txBody>
          <a:bodyPr wrap="square" lIns="0" tIns="0" rIns="0" bIns="0" rtlCol="0">
            <a:spAutoFit/>
          </a:bodyPr>
          <a:lstStyle/>
          <a:p>
            <a:r>
              <a:rPr lang="en-US" sz="1600" b="1" dirty="0">
                <a:solidFill>
                  <a:srgbClr val="3399CC"/>
                </a:solidFill>
                <a:latin typeface="Arial"/>
                <a:cs typeface="Arial"/>
              </a:rPr>
              <a:t>“I got 1 word for you, just one word: Practice!”</a:t>
            </a:r>
          </a:p>
        </p:txBody>
      </p:sp>
      <p:sp>
        <p:nvSpPr>
          <p:cNvPr id="4" name="Rectangle 3">
            <a:extLst>
              <a:ext uri="{FF2B5EF4-FFF2-40B4-BE49-F238E27FC236}">
                <a16:creationId xmlns:a16="http://schemas.microsoft.com/office/drawing/2014/main" id="{A71BC8F7-4D18-4158-BB45-EA7111DCDF95}"/>
              </a:ext>
            </a:extLst>
          </p:cNvPr>
          <p:cNvSpPr/>
          <p:nvPr/>
        </p:nvSpPr>
        <p:spPr>
          <a:xfrm>
            <a:off x="1524000" y="4392136"/>
            <a:ext cx="8402638" cy="923330"/>
          </a:xfrm>
          <a:prstGeom prst="rect">
            <a:avLst/>
          </a:prstGeom>
        </p:spPr>
        <p:txBody>
          <a:bodyPr wrap="square">
            <a:spAutoFit/>
          </a:bodyPr>
          <a:lstStyle/>
          <a:p>
            <a:r>
              <a:rPr lang="en-US" dirty="0"/>
              <a:t>“the microphone was erratic, Bohr’s aspirated and sibilant diction mostly incomprehensible, and his thoughts too intricately evolved even for those who could hear.”</a:t>
            </a:r>
          </a:p>
        </p:txBody>
      </p:sp>
      <p:sp>
        <p:nvSpPr>
          <p:cNvPr id="7" name="Rectangle 6">
            <a:extLst>
              <a:ext uri="{FF2B5EF4-FFF2-40B4-BE49-F238E27FC236}">
                <a16:creationId xmlns:a16="http://schemas.microsoft.com/office/drawing/2014/main" id="{CAA1A571-2C0F-4B2F-98E8-30879C6FC6E9}"/>
              </a:ext>
            </a:extLst>
          </p:cNvPr>
          <p:cNvSpPr/>
          <p:nvPr/>
        </p:nvSpPr>
        <p:spPr>
          <a:xfrm>
            <a:off x="1524000" y="5345668"/>
            <a:ext cx="7297738" cy="738664"/>
          </a:xfrm>
          <a:prstGeom prst="rect">
            <a:avLst/>
          </a:prstGeom>
        </p:spPr>
        <p:txBody>
          <a:bodyPr wrap="square">
            <a:spAutoFit/>
          </a:bodyPr>
          <a:lstStyle/>
          <a:p>
            <a:r>
              <a:rPr lang="en-US" sz="1400" dirty="0"/>
              <a:t>-- D.H. Frisch, private communication to Abraham </a:t>
            </a:r>
            <a:r>
              <a:rPr lang="en-US" sz="1400" dirty="0" err="1"/>
              <a:t>Pais</a:t>
            </a:r>
            <a:r>
              <a:rPr lang="en-US" sz="1400" dirty="0"/>
              <a:t>, “Reminiscences from the Postwar Years,” Niels Bohr: A Centenary Volume, ed. by A.P. French and P.J. Kennedy (Cambridge, MA: Harvard University Press, 1985), p. 247</a:t>
            </a:r>
          </a:p>
        </p:txBody>
      </p:sp>
      <p:sp>
        <p:nvSpPr>
          <p:cNvPr id="8" name="Rectangle 7">
            <a:extLst>
              <a:ext uri="{FF2B5EF4-FFF2-40B4-BE49-F238E27FC236}">
                <a16:creationId xmlns:a16="http://schemas.microsoft.com/office/drawing/2014/main" id="{2E36241F-0215-4547-9348-CA5564F183EB}"/>
              </a:ext>
            </a:extLst>
          </p:cNvPr>
          <p:cNvSpPr/>
          <p:nvPr/>
        </p:nvSpPr>
        <p:spPr>
          <a:xfrm>
            <a:off x="3810000" y="2914015"/>
            <a:ext cx="6408738" cy="523220"/>
          </a:xfrm>
          <a:prstGeom prst="rect">
            <a:avLst/>
          </a:prstGeom>
        </p:spPr>
        <p:txBody>
          <a:bodyPr wrap="square">
            <a:spAutoFit/>
          </a:bodyPr>
          <a:lstStyle/>
          <a:p>
            <a:r>
              <a:rPr lang="en-US" sz="1400" dirty="0"/>
              <a:t>Isaac Asimov, Foreword to Linus Pauling: A Man and His Science, Anthony Serafini (San Jose: to Excel, 2000), p. xiv</a:t>
            </a:r>
          </a:p>
        </p:txBody>
      </p:sp>
      <p:sp>
        <p:nvSpPr>
          <p:cNvPr id="12" name="Rectangle 11">
            <a:extLst>
              <a:ext uri="{FF2B5EF4-FFF2-40B4-BE49-F238E27FC236}">
                <a16:creationId xmlns:a16="http://schemas.microsoft.com/office/drawing/2014/main" id="{C6AAAC74-69E2-47E2-AA06-E277117D03D8}"/>
              </a:ext>
            </a:extLst>
          </p:cNvPr>
          <p:cNvSpPr/>
          <p:nvPr/>
        </p:nvSpPr>
        <p:spPr>
          <a:xfrm>
            <a:off x="1752600" y="1736229"/>
            <a:ext cx="8174038" cy="923330"/>
          </a:xfrm>
          <a:prstGeom prst="rect">
            <a:avLst/>
          </a:prstGeom>
        </p:spPr>
        <p:txBody>
          <a:bodyPr wrap="square">
            <a:spAutoFit/>
          </a:bodyPr>
          <a:lstStyle/>
          <a:p>
            <a:r>
              <a:rPr lang="en-US" dirty="0"/>
              <a:t>“On March 21, 1949, I attended a lecture given by Linus Pauling.... That talk was the best talk by anyone on any subject that I had ever heard…. The talk was more than a talk to me. It filled me with a desire of my own to become a speaker.”</a:t>
            </a:r>
          </a:p>
        </p:txBody>
      </p:sp>
    </p:spTree>
    <p:extLst>
      <p:ext uri="{BB962C8B-B14F-4D97-AF65-F5344CB8AC3E}">
        <p14:creationId xmlns:p14="http://schemas.microsoft.com/office/powerpoint/2010/main" val="3332326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84730D-5B31-4CEE-9C06-C3D29BB3FA29}"/>
              </a:ext>
            </a:extLst>
          </p:cNvPr>
          <p:cNvSpPr>
            <a:spLocks noGrp="1"/>
          </p:cNvSpPr>
          <p:nvPr>
            <p:ph type="title"/>
          </p:nvPr>
        </p:nvSpPr>
        <p:spPr>
          <a:xfrm>
            <a:off x="0" y="-2595"/>
            <a:ext cx="10515600" cy="1325563"/>
          </a:xfrm>
        </p:spPr>
        <p:txBody>
          <a:bodyPr>
            <a:normAutofit/>
          </a:bodyPr>
          <a:lstStyle/>
          <a:p>
            <a:r>
              <a:rPr lang="en-US" sz="4000" i="1" dirty="0">
                <a:latin typeface="Abadi" panose="020B0604020104020204" pitchFamily="34" charset="0"/>
              </a:rPr>
              <a:t>Title Removed</a:t>
            </a:r>
          </a:p>
        </p:txBody>
      </p:sp>
      <p:graphicFrame>
        <p:nvGraphicFramePr>
          <p:cNvPr id="4" name="对象 3">
            <a:extLst>
              <a:ext uri="{FF2B5EF4-FFF2-40B4-BE49-F238E27FC236}">
                <a16:creationId xmlns:a16="http://schemas.microsoft.com/office/drawing/2014/main" id="{B8232CEC-7B78-44F0-A97C-A6CC1516986C}"/>
              </a:ext>
            </a:extLst>
          </p:cNvPr>
          <p:cNvGraphicFramePr>
            <a:graphicFrameLocks noChangeAspect="1"/>
          </p:cNvGraphicFramePr>
          <p:nvPr/>
        </p:nvGraphicFramePr>
        <p:xfrm>
          <a:off x="3072364" y="1416060"/>
          <a:ext cx="4855265" cy="3236259"/>
        </p:xfrm>
        <a:graphic>
          <a:graphicData uri="http://schemas.openxmlformats.org/presentationml/2006/ole">
            <mc:AlternateContent xmlns:mc="http://schemas.openxmlformats.org/markup-compatibility/2006">
              <mc:Choice xmlns:v="urn:schemas-microsoft-com:vml" Requires="v">
                <p:oleObj spid="_x0000_s4173" name="Graph" r:id="rId3" imgW="4389120" imgH="2926080" progId="Origin50.Graph">
                  <p:embed/>
                </p:oleObj>
              </mc:Choice>
              <mc:Fallback>
                <p:oleObj name="Graph" r:id="rId3" imgW="4389120" imgH="2926080" progId="Origin50.Graph">
                  <p:embed/>
                  <p:pic>
                    <p:nvPicPr>
                      <p:cNvPr id="4" name="对象 3">
                        <a:extLst>
                          <a:ext uri="{FF2B5EF4-FFF2-40B4-BE49-F238E27FC236}">
                            <a16:creationId xmlns:a16="http://schemas.microsoft.com/office/drawing/2014/main" id="{B8232CEC-7B78-44F0-A97C-A6CC1516986C}"/>
                          </a:ext>
                        </a:extLst>
                      </p:cNvPr>
                      <p:cNvPicPr/>
                      <p:nvPr/>
                    </p:nvPicPr>
                    <p:blipFill>
                      <a:blip r:embed="rId4"/>
                      <a:stretch>
                        <a:fillRect/>
                      </a:stretch>
                    </p:blipFill>
                    <p:spPr>
                      <a:xfrm>
                        <a:off x="3072364" y="1416060"/>
                        <a:ext cx="4855265" cy="3236259"/>
                      </a:xfrm>
                      <a:prstGeom prst="rect">
                        <a:avLst/>
                      </a:prstGeom>
                    </p:spPr>
                  </p:pic>
                </p:oleObj>
              </mc:Fallback>
            </mc:AlternateContent>
          </a:graphicData>
        </a:graphic>
      </p:graphicFrame>
      <p:sp>
        <p:nvSpPr>
          <p:cNvPr id="5" name="文本框 4">
            <a:extLst>
              <a:ext uri="{FF2B5EF4-FFF2-40B4-BE49-F238E27FC236}">
                <a16:creationId xmlns:a16="http://schemas.microsoft.com/office/drawing/2014/main" id="{9405FB0E-CD39-4C8E-9FB9-A0B6BE1D13CF}"/>
              </a:ext>
            </a:extLst>
          </p:cNvPr>
          <p:cNvSpPr txBox="1"/>
          <p:nvPr/>
        </p:nvSpPr>
        <p:spPr>
          <a:xfrm>
            <a:off x="4540199" y="1380990"/>
            <a:ext cx="663388" cy="369332"/>
          </a:xfrm>
          <a:prstGeom prst="rect">
            <a:avLst/>
          </a:prstGeom>
          <a:noFill/>
        </p:spPr>
        <p:txBody>
          <a:bodyPr wrap="square" rtlCol="0">
            <a:spAutoFit/>
          </a:bodyPr>
          <a:lstStyle/>
          <a:p>
            <a:r>
              <a:rPr lang="en-US" dirty="0"/>
              <a:t>TGA</a:t>
            </a:r>
          </a:p>
        </p:txBody>
      </p:sp>
      <p:graphicFrame>
        <p:nvGraphicFramePr>
          <p:cNvPr id="6" name="对象 5">
            <a:extLst>
              <a:ext uri="{FF2B5EF4-FFF2-40B4-BE49-F238E27FC236}">
                <a16:creationId xmlns:a16="http://schemas.microsoft.com/office/drawing/2014/main" id="{8E700CB5-BEA9-4A00-A8DE-F6D56F832516}"/>
              </a:ext>
            </a:extLst>
          </p:cNvPr>
          <p:cNvGraphicFramePr>
            <a:graphicFrameLocks noChangeAspect="1"/>
          </p:cNvGraphicFramePr>
          <p:nvPr/>
        </p:nvGraphicFramePr>
        <p:xfrm>
          <a:off x="-304236" y="1409749"/>
          <a:ext cx="5073416" cy="3381667"/>
        </p:xfrm>
        <a:graphic>
          <a:graphicData uri="http://schemas.openxmlformats.org/presentationml/2006/ole">
            <mc:AlternateContent xmlns:mc="http://schemas.openxmlformats.org/markup-compatibility/2006">
              <mc:Choice xmlns:v="urn:schemas-microsoft-com:vml" Requires="v">
                <p:oleObj spid="_x0000_s4174" name="Graph" r:id="rId5" imgW="4389120" imgH="2926080" progId="Origin50.Graph">
                  <p:embed/>
                </p:oleObj>
              </mc:Choice>
              <mc:Fallback>
                <p:oleObj name="Graph" r:id="rId5" imgW="4389120" imgH="2926080" progId="Origin50.Graph">
                  <p:embed/>
                  <p:pic>
                    <p:nvPicPr>
                      <p:cNvPr id="6" name="对象 5">
                        <a:extLst>
                          <a:ext uri="{FF2B5EF4-FFF2-40B4-BE49-F238E27FC236}">
                            <a16:creationId xmlns:a16="http://schemas.microsoft.com/office/drawing/2014/main" id="{8E700CB5-BEA9-4A00-A8DE-F6D56F832516}"/>
                          </a:ext>
                        </a:extLst>
                      </p:cNvPr>
                      <p:cNvPicPr/>
                      <p:nvPr/>
                    </p:nvPicPr>
                    <p:blipFill>
                      <a:blip r:embed="rId6"/>
                      <a:stretch>
                        <a:fillRect/>
                      </a:stretch>
                    </p:blipFill>
                    <p:spPr>
                      <a:xfrm>
                        <a:off x="-304236" y="1409749"/>
                        <a:ext cx="5073416" cy="3381667"/>
                      </a:xfrm>
                      <a:prstGeom prst="rect">
                        <a:avLst/>
                      </a:prstGeom>
                    </p:spPr>
                  </p:pic>
                </p:oleObj>
              </mc:Fallback>
            </mc:AlternateContent>
          </a:graphicData>
        </a:graphic>
      </p:graphicFrame>
      <p:sp>
        <p:nvSpPr>
          <p:cNvPr id="7" name="文本框 6">
            <a:extLst>
              <a:ext uri="{FF2B5EF4-FFF2-40B4-BE49-F238E27FC236}">
                <a16:creationId xmlns:a16="http://schemas.microsoft.com/office/drawing/2014/main" id="{8D11D85B-B64C-4B99-9AD8-8B6642F9DB24}"/>
              </a:ext>
            </a:extLst>
          </p:cNvPr>
          <p:cNvSpPr txBox="1"/>
          <p:nvPr/>
        </p:nvSpPr>
        <p:spPr>
          <a:xfrm>
            <a:off x="261594" y="1384713"/>
            <a:ext cx="1278568" cy="369332"/>
          </a:xfrm>
          <a:prstGeom prst="rect">
            <a:avLst/>
          </a:prstGeom>
          <a:noFill/>
        </p:spPr>
        <p:txBody>
          <a:bodyPr wrap="square" rtlCol="0">
            <a:spAutoFit/>
          </a:bodyPr>
          <a:lstStyle/>
          <a:p>
            <a:r>
              <a:rPr lang="en-US" dirty="0"/>
              <a:t>XRD</a:t>
            </a:r>
          </a:p>
        </p:txBody>
      </p:sp>
      <p:graphicFrame>
        <p:nvGraphicFramePr>
          <p:cNvPr id="8" name="对象 7">
            <a:extLst>
              <a:ext uri="{FF2B5EF4-FFF2-40B4-BE49-F238E27FC236}">
                <a16:creationId xmlns:a16="http://schemas.microsoft.com/office/drawing/2014/main" id="{076CCDEA-5200-4BBD-AC12-98636392A06E}"/>
              </a:ext>
            </a:extLst>
          </p:cNvPr>
          <p:cNvGraphicFramePr>
            <a:graphicFrameLocks noChangeAspect="1"/>
          </p:cNvGraphicFramePr>
          <p:nvPr/>
        </p:nvGraphicFramePr>
        <p:xfrm>
          <a:off x="6245250" y="1396519"/>
          <a:ext cx="4857669" cy="3237861"/>
        </p:xfrm>
        <a:graphic>
          <a:graphicData uri="http://schemas.openxmlformats.org/presentationml/2006/ole">
            <mc:AlternateContent xmlns:mc="http://schemas.openxmlformats.org/markup-compatibility/2006">
              <mc:Choice xmlns:v="urn:schemas-microsoft-com:vml" Requires="v">
                <p:oleObj spid="_x0000_s4175" name="Graph" r:id="rId7" imgW="4389120" imgH="2926080" progId="Origin50.Graph">
                  <p:embed/>
                </p:oleObj>
              </mc:Choice>
              <mc:Fallback>
                <p:oleObj name="Graph" r:id="rId7" imgW="4389120" imgH="2926080" progId="Origin50.Graph">
                  <p:embed/>
                  <p:pic>
                    <p:nvPicPr>
                      <p:cNvPr id="8" name="对象 7">
                        <a:extLst>
                          <a:ext uri="{FF2B5EF4-FFF2-40B4-BE49-F238E27FC236}">
                            <a16:creationId xmlns:a16="http://schemas.microsoft.com/office/drawing/2014/main" id="{076CCDEA-5200-4BBD-AC12-98636392A06E}"/>
                          </a:ext>
                        </a:extLst>
                      </p:cNvPr>
                      <p:cNvPicPr/>
                      <p:nvPr/>
                    </p:nvPicPr>
                    <p:blipFill>
                      <a:blip r:embed="rId8"/>
                      <a:stretch>
                        <a:fillRect/>
                      </a:stretch>
                    </p:blipFill>
                    <p:spPr>
                      <a:xfrm>
                        <a:off x="6245250" y="1396519"/>
                        <a:ext cx="4857669" cy="3237861"/>
                      </a:xfrm>
                      <a:prstGeom prst="rect">
                        <a:avLst/>
                      </a:prstGeom>
                    </p:spPr>
                  </p:pic>
                </p:oleObj>
              </mc:Fallback>
            </mc:AlternateContent>
          </a:graphicData>
        </a:graphic>
      </p:graphicFrame>
      <p:sp>
        <p:nvSpPr>
          <p:cNvPr id="9" name="文本框 8">
            <a:extLst>
              <a:ext uri="{FF2B5EF4-FFF2-40B4-BE49-F238E27FC236}">
                <a16:creationId xmlns:a16="http://schemas.microsoft.com/office/drawing/2014/main" id="{C129EDB5-32FA-4C13-8403-EDF50F2885B5}"/>
              </a:ext>
            </a:extLst>
          </p:cNvPr>
          <p:cNvSpPr txBox="1"/>
          <p:nvPr/>
        </p:nvSpPr>
        <p:spPr>
          <a:xfrm>
            <a:off x="6883316" y="1370548"/>
            <a:ext cx="1061504" cy="369332"/>
          </a:xfrm>
          <a:prstGeom prst="rect">
            <a:avLst/>
          </a:prstGeom>
          <a:noFill/>
        </p:spPr>
        <p:txBody>
          <a:bodyPr wrap="square" rtlCol="0">
            <a:spAutoFit/>
          </a:bodyPr>
          <a:lstStyle/>
          <a:p>
            <a:r>
              <a:rPr lang="en-US" dirty="0"/>
              <a:t>Isotherm</a:t>
            </a:r>
          </a:p>
        </p:txBody>
      </p:sp>
      <p:sp>
        <p:nvSpPr>
          <p:cNvPr id="10" name="文本框 9">
            <a:extLst>
              <a:ext uri="{FF2B5EF4-FFF2-40B4-BE49-F238E27FC236}">
                <a16:creationId xmlns:a16="http://schemas.microsoft.com/office/drawing/2014/main" id="{12DDCE92-45F7-4B2D-8384-A75C99521CBD}"/>
              </a:ext>
            </a:extLst>
          </p:cNvPr>
          <p:cNvSpPr txBox="1"/>
          <p:nvPr/>
        </p:nvSpPr>
        <p:spPr>
          <a:xfrm>
            <a:off x="720937" y="1370548"/>
            <a:ext cx="2753400" cy="369332"/>
          </a:xfrm>
          <a:prstGeom prst="rect">
            <a:avLst/>
          </a:prstGeom>
          <a:noFill/>
        </p:spPr>
        <p:txBody>
          <a:bodyPr wrap="square" rtlCol="0">
            <a:spAutoFit/>
          </a:bodyPr>
          <a:lstStyle/>
          <a:p>
            <a:r>
              <a:rPr lang="en-US" dirty="0"/>
              <a:t>(slowest, 2h scan)</a:t>
            </a:r>
          </a:p>
        </p:txBody>
      </p:sp>
      <p:sp>
        <p:nvSpPr>
          <p:cNvPr id="11" name="文本框 10">
            <a:extLst>
              <a:ext uri="{FF2B5EF4-FFF2-40B4-BE49-F238E27FC236}">
                <a16:creationId xmlns:a16="http://schemas.microsoft.com/office/drawing/2014/main" id="{F2E746F5-1196-4115-81DC-532DF156605B}"/>
              </a:ext>
            </a:extLst>
          </p:cNvPr>
          <p:cNvSpPr txBox="1"/>
          <p:nvPr/>
        </p:nvSpPr>
        <p:spPr>
          <a:xfrm>
            <a:off x="5138960" y="1388896"/>
            <a:ext cx="914400" cy="369332"/>
          </a:xfrm>
          <a:prstGeom prst="rect">
            <a:avLst/>
          </a:prstGeom>
          <a:noFill/>
        </p:spPr>
        <p:txBody>
          <a:bodyPr wrap="square" rtlCol="0">
            <a:spAutoFit/>
          </a:bodyPr>
          <a:lstStyle/>
          <a:p>
            <a:r>
              <a:rPr lang="en-US" dirty="0"/>
              <a:t>(O2)</a:t>
            </a:r>
          </a:p>
        </p:txBody>
      </p:sp>
      <p:graphicFrame>
        <p:nvGraphicFramePr>
          <p:cNvPr id="12" name="Object 3">
            <a:extLst>
              <a:ext uri="{FF2B5EF4-FFF2-40B4-BE49-F238E27FC236}">
                <a16:creationId xmlns:a16="http://schemas.microsoft.com/office/drawing/2014/main" id="{F965FE58-95AE-4F60-9143-FDC53A58007C}"/>
              </a:ext>
            </a:extLst>
          </p:cNvPr>
          <p:cNvGraphicFramePr>
            <a:graphicFrameLocks noChangeAspect="1"/>
          </p:cNvGraphicFramePr>
          <p:nvPr/>
        </p:nvGraphicFramePr>
        <p:xfrm>
          <a:off x="-348986" y="4060987"/>
          <a:ext cx="6275948" cy="4183210"/>
        </p:xfrm>
        <a:graphic>
          <a:graphicData uri="http://schemas.openxmlformats.org/presentationml/2006/ole">
            <mc:AlternateContent xmlns:mc="http://schemas.openxmlformats.org/markup-compatibility/2006">
              <mc:Choice xmlns:v="urn:schemas-microsoft-com:vml" Requires="v">
                <p:oleObj spid="_x0000_s4176" name="Graph" r:id="rId9" imgW="4389120" imgH="2926080" progId="Origin50.Graph">
                  <p:embed/>
                </p:oleObj>
              </mc:Choice>
              <mc:Fallback>
                <p:oleObj name="Graph" r:id="rId9" imgW="4389120" imgH="2926080" progId="Origin50.Graph">
                  <p:embed/>
                  <p:pic>
                    <p:nvPicPr>
                      <p:cNvPr id="12" name="Object 3">
                        <a:extLst>
                          <a:ext uri="{FF2B5EF4-FFF2-40B4-BE49-F238E27FC236}">
                            <a16:creationId xmlns:a16="http://schemas.microsoft.com/office/drawing/2014/main" id="{F965FE58-95AE-4F60-9143-FDC53A58007C}"/>
                          </a:ext>
                        </a:extLst>
                      </p:cNvPr>
                      <p:cNvPicPr/>
                      <p:nvPr/>
                    </p:nvPicPr>
                    <p:blipFill>
                      <a:blip r:embed="rId10"/>
                      <a:stretch>
                        <a:fillRect/>
                      </a:stretch>
                    </p:blipFill>
                    <p:spPr>
                      <a:xfrm>
                        <a:off x="-348986" y="4060987"/>
                        <a:ext cx="6275948" cy="4183210"/>
                      </a:xfrm>
                      <a:prstGeom prst="rect">
                        <a:avLst/>
                      </a:prstGeom>
                    </p:spPr>
                  </p:pic>
                </p:oleObj>
              </mc:Fallback>
            </mc:AlternateContent>
          </a:graphicData>
        </a:graphic>
      </p:graphicFrame>
      <p:graphicFrame>
        <p:nvGraphicFramePr>
          <p:cNvPr id="13" name="Object 4">
            <a:extLst>
              <a:ext uri="{FF2B5EF4-FFF2-40B4-BE49-F238E27FC236}">
                <a16:creationId xmlns:a16="http://schemas.microsoft.com/office/drawing/2014/main" id="{B8D835E9-33BD-4480-8058-5C1270F172AB}"/>
              </a:ext>
            </a:extLst>
          </p:cNvPr>
          <p:cNvGraphicFramePr>
            <a:graphicFrameLocks noChangeAspect="1"/>
          </p:cNvGraphicFramePr>
          <p:nvPr/>
        </p:nvGraphicFramePr>
        <p:xfrm>
          <a:off x="3072364" y="4079335"/>
          <a:ext cx="6133183" cy="4088050"/>
        </p:xfrm>
        <a:graphic>
          <a:graphicData uri="http://schemas.openxmlformats.org/presentationml/2006/ole">
            <mc:AlternateContent xmlns:mc="http://schemas.openxmlformats.org/markup-compatibility/2006">
              <mc:Choice xmlns:v="urn:schemas-microsoft-com:vml" Requires="v">
                <p:oleObj spid="_x0000_s4177" name="Graph" r:id="rId11" imgW="4389120" imgH="2926080" progId="Origin50.Graph">
                  <p:embed/>
                </p:oleObj>
              </mc:Choice>
              <mc:Fallback>
                <p:oleObj name="Graph" r:id="rId11" imgW="4389120" imgH="2926080" progId="Origin50.Graph">
                  <p:embed/>
                  <p:pic>
                    <p:nvPicPr>
                      <p:cNvPr id="13" name="Object 4">
                        <a:extLst>
                          <a:ext uri="{FF2B5EF4-FFF2-40B4-BE49-F238E27FC236}">
                            <a16:creationId xmlns:a16="http://schemas.microsoft.com/office/drawing/2014/main" id="{B8D835E9-33BD-4480-8058-5C1270F172AB}"/>
                          </a:ext>
                        </a:extLst>
                      </p:cNvPr>
                      <p:cNvPicPr/>
                      <p:nvPr/>
                    </p:nvPicPr>
                    <p:blipFill>
                      <a:blip r:embed="rId12"/>
                      <a:stretch>
                        <a:fillRect/>
                      </a:stretch>
                    </p:blipFill>
                    <p:spPr>
                      <a:xfrm>
                        <a:off x="3072364" y="4079335"/>
                        <a:ext cx="6133183" cy="4088050"/>
                      </a:xfrm>
                      <a:prstGeom prst="rect">
                        <a:avLst/>
                      </a:prstGeom>
                    </p:spPr>
                  </p:pic>
                </p:oleObj>
              </mc:Fallback>
            </mc:AlternateContent>
          </a:graphicData>
        </a:graphic>
      </p:graphicFrame>
      <p:sp>
        <p:nvSpPr>
          <p:cNvPr id="14" name="文本框 13">
            <a:extLst>
              <a:ext uri="{FF2B5EF4-FFF2-40B4-BE49-F238E27FC236}">
                <a16:creationId xmlns:a16="http://schemas.microsoft.com/office/drawing/2014/main" id="{373F6023-14B9-4CC5-8A33-336744AD8028}"/>
              </a:ext>
            </a:extLst>
          </p:cNvPr>
          <p:cNvSpPr txBox="1"/>
          <p:nvPr/>
        </p:nvSpPr>
        <p:spPr>
          <a:xfrm>
            <a:off x="349051" y="4050545"/>
            <a:ext cx="1918252" cy="369332"/>
          </a:xfrm>
          <a:prstGeom prst="rect">
            <a:avLst/>
          </a:prstGeom>
          <a:noFill/>
        </p:spPr>
        <p:txBody>
          <a:bodyPr wrap="square" rtlCol="0">
            <a:spAutoFit/>
          </a:bodyPr>
          <a:lstStyle/>
          <a:p>
            <a:r>
              <a:rPr lang="en-US" dirty="0"/>
              <a:t>Raman</a:t>
            </a:r>
          </a:p>
        </p:txBody>
      </p:sp>
      <p:pic>
        <p:nvPicPr>
          <p:cNvPr id="19" name="Picture 4" descr="Figure 16. Raman scattering spectra reported for various manganese dioxide frameworks. Pr is the intergrowth rate of the pyrolusite into the ramsdellite matrix. Excitation with 514.5 nm radiation. (a) Reprinted with permission from ref 158. Copyright 2004 Elsevier. (b) Reprinted with permission from ref 159. Copyright 2006 Elsevier.">
            <a:extLst>
              <a:ext uri="{FF2B5EF4-FFF2-40B4-BE49-F238E27FC236}">
                <a16:creationId xmlns:a16="http://schemas.microsoft.com/office/drawing/2014/main" id="{3465FEF8-C9AF-4E2D-A43B-201135E6AFA8}"/>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49445"/>
          <a:stretch/>
        </p:blipFill>
        <p:spPr bwMode="auto">
          <a:xfrm>
            <a:off x="9699413" y="1409749"/>
            <a:ext cx="2371726" cy="2672111"/>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5">
            <a:extLst>
              <a:ext uri="{FF2B5EF4-FFF2-40B4-BE49-F238E27FC236}">
                <a16:creationId xmlns:a16="http://schemas.microsoft.com/office/drawing/2014/main" id="{B1AEEE26-F87B-45AB-A824-62AD6F97B59A}"/>
              </a:ext>
            </a:extLst>
          </p:cNvPr>
          <p:cNvSpPr/>
          <p:nvPr/>
        </p:nvSpPr>
        <p:spPr>
          <a:xfrm>
            <a:off x="9156937" y="1215626"/>
            <a:ext cx="3101105" cy="307777"/>
          </a:xfrm>
          <a:prstGeom prst="rect">
            <a:avLst/>
          </a:prstGeom>
        </p:spPr>
        <p:txBody>
          <a:bodyPr wrap="none">
            <a:spAutoFit/>
          </a:bodyPr>
          <a:lstStyle/>
          <a:p>
            <a:r>
              <a:rPr lang="de-DE" sz="1400" b="0" i="1" dirty="0">
                <a:solidFill>
                  <a:srgbClr val="000000"/>
                </a:solidFill>
                <a:effectLst/>
                <a:latin typeface="Roboto"/>
              </a:rPr>
              <a:t>Chem. Rev.</a:t>
            </a:r>
            <a:r>
              <a:rPr lang="de-DE" sz="1400" b="0" i="0" dirty="0">
                <a:solidFill>
                  <a:srgbClr val="000000"/>
                </a:solidFill>
                <a:effectLst/>
                <a:latin typeface="Roboto"/>
              </a:rPr>
              <a:t> 2010, 110, 3, 1278-1319</a:t>
            </a:r>
            <a:endParaRPr lang="en-US" sz="1400" dirty="0"/>
          </a:p>
        </p:txBody>
      </p:sp>
      <p:grpSp>
        <p:nvGrpSpPr>
          <p:cNvPr id="30" name="组合 29">
            <a:extLst>
              <a:ext uri="{FF2B5EF4-FFF2-40B4-BE49-F238E27FC236}">
                <a16:creationId xmlns:a16="http://schemas.microsoft.com/office/drawing/2014/main" id="{E821F2B6-EFE5-4639-A667-42F4021EE84C}"/>
              </a:ext>
            </a:extLst>
          </p:cNvPr>
          <p:cNvGrpSpPr/>
          <p:nvPr/>
        </p:nvGrpSpPr>
        <p:grpSpPr>
          <a:xfrm>
            <a:off x="6951094" y="4432063"/>
            <a:ext cx="2615072" cy="1878287"/>
            <a:chOff x="7135686" y="4116930"/>
            <a:chExt cx="2684753" cy="2084492"/>
          </a:xfrm>
        </p:grpSpPr>
        <p:pic>
          <p:nvPicPr>
            <p:cNvPr id="31" name="图片 30">
              <a:extLst>
                <a:ext uri="{FF2B5EF4-FFF2-40B4-BE49-F238E27FC236}">
                  <a16:creationId xmlns:a16="http://schemas.microsoft.com/office/drawing/2014/main" id="{4584DCE2-8FA6-49CC-93EC-23316F0E794F}"/>
                </a:ext>
              </a:extLst>
            </p:cNvPr>
            <p:cNvPicPr>
              <a:picLocks noChangeAspect="1"/>
            </p:cNvPicPr>
            <p:nvPr/>
          </p:nvPicPr>
          <p:blipFill>
            <a:blip r:embed="rId14"/>
            <a:stretch>
              <a:fillRect/>
            </a:stretch>
          </p:blipFill>
          <p:spPr>
            <a:xfrm rot="10800000">
              <a:off x="7135686" y="4540991"/>
              <a:ext cx="2684753" cy="1660431"/>
            </a:xfrm>
            <a:prstGeom prst="rect">
              <a:avLst/>
            </a:prstGeom>
          </p:spPr>
        </p:pic>
        <p:sp>
          <p:nvSpPr>
            <p:cNvPr id="32" name="文本框 31">
              <a:extLst>
                <a:ext uri="{FF2B5EF4-FFF2-40B4-BE49-F238E27FC236}">
                  <a16:creationId xmlns:a16="http://schemas.microsoft.com/office/drawing/2014/main" id="{7B57E052-B708-45D6-BD7A-C93E77121594}"/>
                </a:ext>
              </a:extLst>
            </p:cNvPr>
            <p:cNvSpPr txBox="1"/>
            <p:nvPr/>
          </p:nvSpPr>
          <p:spPr>
            <a:xfrm>
              <a:off x="7143189" y="4116930"/>
              <a:ext cx="2677250" cy="409879"/>
            </a:xfrm>
            <a:prstGeom prst="rect">
              <a:avLst/>
            </a:prstGeom>
            <a:noFill/>
            <a:ln w="38100">
              <a:solidFill>
                <a:schemeClr val="tx1"/>
              </a:solidFill>
            </a:ln>
          </p:spPr>
          <p:txBody>
            <a:bodyPr wrap="square" rtlCol="0">
              <a:spAutoFit/>
            </a:bodyPr>
            <a:lstStyle/>
            <a:p>
              <a:r>
                <a:rPr lang="en-US" dirty="0" err="1">
                  <a:solidFill>
                    <a:srgbClr val="FF0000"/>
                  </a:solidFill>
                </a:rPr>
                <a:t>xxh</a:t>
              </a:r>
              <a:r>
                <a:rPr lang="en-US" dirty="0">
                  <a:solidFill>
                    <a:srgbClr val="FF0000"/>
                  </a:solidFill>
                </a:rPr>
                <a:t>  </a:t>
              </a:r>
              <a:r>
                <a:rPr lang="en-US" dirty="0"/>
                <a:t>                  </a:t>
              </a:r>
              <a:r>
                <a:rPr lang="en-US" dirty="0" err="1">
                  <a:solidFill>
                    <a:srgbClr val="FF0000"/>
                  </a:solidFill>
                </a:rPr>
                <a:t>yyh</a:t>
              </a:r>
              <a:endParaRPr lang="en-US" dirty="0">
                <a:solidFill>
                  <a:srgbClr val="FF0000"/>
                </a:solidFill>
              </a:endParaRPr>
            </a:p>
          </p:txBody>
        </p:sp>
      </p:grpSp>
      <p:sp>
        <p:nvSpPr>
          <p:cNvPr id="33" name="文本框 32">
            <a:extLst>
              <a:ext uri="{FF2B5EF4-FFF2-40B4-BE49-F238E27FC236}">
                <a16:creationId xmlns:a16="http://schemas.microsoft.com/office/drawing/2014/main" id="{D3E74710-FA01-42A1-BF5E-529BE7176EF9}"/>
              </a:ext>
            </a:extLst>
          </p:cNvPr>
          <p:cNvSpPr txBox="1"/>
          <p:nvPr/>
        </p:nvSpPr>
        <p:spPr>
          <a:xfrm>
            <a:off x="3937000" y="4079335"/>
            <a:ext cx="832180" cy="369332"/>
          </a:xfrm>
          <a:prstGeom prst="rect">
            <a:avLst/>
          </a:prstGeom>
          <a:noFill/>
        </p:spPr>
        <p:txBody>
          <a:bodyPr wrap="square" rtlCol="0">
            <a:spAutoFit/>
          </a:bodyPr>
          <a:lstStyle/>
          <a:p>
            <a:r>
              <a:rPr lang="en-US" dirty="0"/>
              <a:t>FTIR</a:t>
            </a:r>
          </a:p>
        </p:txBody>
      </p:sp>
      <p:sp>
        <p:nvSpPr>
          <p:cNvPr id="34" name="文本框 33">
            <a:extLst>
              <a:ext uri="{FF2B5EF4-FFF2-40B4-BE49-F238E27FC236}">
                <a16:creationId xmlns:a16="http://schemas.microsoft.com/office/drawing/2014/main" id="{A65A63E4-2214-442E-B281-940917B1B577}"/>
              </a:ext>
            </a:extLst>
          </p:cNvPr>
          <p:cNvSpPr txBox="1"/>
          <p:nvPr/>
        </p:nvSpPr>
        <p:spPr>
          <a:xfrm>
            <a:off x="6904808" y="4050545"/>
            <a:ext cx="1769276" cy="369332"/>
          </a:xfrm>
          <a:prstGeom prst="rect">
            <a:avLst/>
          </a:prstGeom>
          <a:noFill/>
        </p:spPr>
        <p:txBody>
          <a:bodyPr wrap="square" rtlCol="0">
            <a:spAutoFit/>
          </a:bodyPr>
          <a:lstStyle/>
          <a:p>
            <a:r>
              <a:rPr lang="en-US" dirty="0"/>
              <a:t>SEM</a:t>
            </a:r>
          </a:p>
        </p:txBody>
      </p:sp>
      <p:sp>
        <p:nvSpPr>
          <p:cNvPr id="35" name="文本框 34">
            <a:extLst>
              <a:ext uri="{FF2B5EF4-FFF2-40B4-BE49-F238E27FC236}">
                <a16:creationId xmlns:a16="http://schemas.microsoft.com/office/drawing/2014/main" id="{564E60A7-CD39-486E-8C77-DB5070A059C5}"/>
              </a:ext>
            </a:extLst>
          </p:cNvPr>
          <p:cNvSpPr txBox="1"/>
          <p:nvPr/>
        </p:nvSpPr>
        <p:spPr>
          <a:xfrm>
            <a:off x="9801617" y="4791416"/>
            <a:ext cx="2602604" cy="923330"/>
          </a:xfrm>
          <a:prstGeom prst="rect">
            <a:avLst/>
          </a:prstGeom>
          <a:noFill/>
        </p:spPr>
        <p:txBody>
          <a:bodyPr wrap="square" rtlCol="0">
            <a:spAutoFit/>
          </a:bodyPr>
          <a:lstStyle/>
          <a:p>
            <a:r>
              <a:rPr lang="en-US" dirty="0"/>
              <a:t>XX h annealing seems to induce a little higher crystallinity.</a:t>
            </a:r>
          </a:p>
        </p:txBody>
      </p:sp>
    </p:spTree>
    <p:extLst>
      <p:ext uri="{BB962C8B-B14F-4D97-AF65-F5344CB8AC3E}">
        <p14:creationId xmlns:p14="http://schemas.microsoft.com/office/powerpoint/2010/main" val="20679887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E1EC2F7-F964-4411-A488-37024D45AE04}"/>
              </a:ext>
            </a:extLst>
          </p:cNvPr>
          <p:cNvSpPr txBox="1">
            <a:spLocks/>
          </p:cNvSpPr>
          <p:nvPr/>
        </p:nvSpPr>
        <p:spPr>
          <a:xfrm>
            <a:off x="76200" y="378088"/>
            <a:ext cx="10515600" cy="1325563"/>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atin typeface="Abadi" panose="020B0604020104020204" pitchFamily="34" charset="0"/>
                <a:cs typeface="Arial" panose="020B0604020202020204" pitchFamily="34" charset="0"/>
              </a:rPr>
              <a:t>1.5 Use Color and Animation</a:t>
            </a:r>
          </a:p>
          <a:p>
            <a:br>
              <a:rPr lang="en-US" sz="2800" dirty="0">
                <a:latin typeface="Abadi" panose="020B0604020104020204" pitchFamily="34" charset="0"/>
                <a:cs typeface="Arial" panose="020B0604020202020204" pitchFamily="34" charset="0"/>
              </a:rPr>
            </a:br>
            <a:br>
              <a:rPr lang="en-US" sz="2800" dirty="0">
                <a:latin typeface="Abadi" panose="020B0604020104020204" pitchFamily="34" charset="0"/>
                <a:cs typeface="Arial" panose="020B0604020202020204" pitchFamily="34" charset="0"/>
              </a:rPr>
            </a:br>
            <a:endParaRPr lang="en-US" sz="2800" dirty="0"/>
          </a:p>
        </p:txBody>
      </p:sp>
    </p:spTree>
    <p:extLst>
      <p:ext uri="{BB962C8B-B14F-4D97-AF65-F5344CB8AC3E}">
        <p14:creationId xmlns:p14="http://schemas.microsoft.com/office/powerpoint/2010/main" val="7696532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id="{488442C7-8788-468D-8D4A-E9772CF89A3C}"/>
              </a:ext>
            </a:extLst>
          </p:cNvPr>
          <p:cNvGraphicFramePr>
            <a:graphicFrameLocks noGrp="1"/>
          </p:cNvGraphicFramePr>
          <p:nvPr>
            <p:extLst>
              <p:ext uri="{D42A27DB-BD31-4B8C-83A1-F6EECF244321}">
                <p14:modId xmlns:p14="http://schemas.microsoft.com/office/powerpoint/2010/main" val="4105129905"/>
              </p:ext>
            </p:extLst>
          </p:nvPr>
        </p:nvGraphicFramePr>
        <p:xfrm>
          <a:off x="499703" y="1713498"/>
          <a:ext cx="10959852" cy="3015980"/>
        </p:xfrm>
        <a:graphic>
          <a:graphicData uri="http://schemas.openxmlformats.org/drawingml/2006/table">
            <a:tbl>
              <a:tblPr firstRow="1" bandRow="1">
                <a:tableStyleId>{073A0DAA-6AF3-43AB-8588-CEC1D06C72B9}</a:tableStyleId>
              </a:tblPr>
              <a:tblGrid>
                <a:gridCol w="671477">
                  <a:extLst>
                    <a:ext uri="{9D8B030D-6E8A-4147-A177-3AD203B41FA5}">
                      <a16:colId xmlns:a16="http://schemas.microsoft.com/office/drawing/2014/main" val="1318957549"/>
                    </a:ext>
                  </a:extLst>
                </a:gridCol>
                <a:gridCol w="1605255">
                  <a:extLst>
                    <a:ext uri="{9D8B030D-6E8A-4147-A177-3AD203B41FA5}">
                      <a16:colId xmlns:a16="http://schemas.microsoft.com/office/drawing/2014/main" val="2973210689"/>
                    </a:ext>
                  </a:extLst>
                </a:gridCol>
                <a:gridCol w="2345723">
                  <a:extLst>
                    <a:ext uri="{9D8B030D-6E8A-4147-A177-3AD203B41FA5}">
                      <a16:colId xmlns:a16="http://schemas.microsoft.com/office/drawing/2014/main" val="3538463352"/>
                    </a:ext>
                  </a:extLst>
                </a:gridCol>
                <a:gridCol w="2178173">
                  <a:extLst>
                    <a:ext uri="{9D8B030D-6E8A-4147-A177-3AD203B41FA5}">
                      <a16:colId xmlns:a16="http://schemas.microsoft.com/office/drawing/2014/main" val="4292879874"/>
                    </a:ext>
                  </a:extLst>
                </a:gridCol>
                <a:gridCol w="1731287">
                  <a:extLst>
                    <a:ext uri="{9D8B030D-6E8A-4147-A177-3AD203B41FA5}">
                      <a16:colId xmlns:a16="http://schemas.microsoft.com/office/drawing/2014/main" val="3733617771"/>
                    </a:ext>
                  </a:extLst>
                </a:gridCol>
                <a:gridCol w="2427937">
                  <a:extLst>
                    <a:ext uri="{9D8B030D-6E8A-4147-A177-3AD203B41FA5}">
                      <a16:colId xmlns:a16="http://schemas.microsoft.com/office/drawing/2014/main" val="4269763852"/>
                    </a:ext>
                  </a:extLst>
                </a:gridCol>
              </a:tblGrid>
              <a:tr h="695960">
                <a:tc>
                  <a:txBody>
                    <a:bodyPr/>
                    <a:lstStyle/>
                    <a:p>
                      <a:r>
                        <a:rPr lang="en-US" sz="2000" dirty="0">
                          <a:latin typeface="Abadi" panose="020B0604020104020204" pitchFamily="34" charset="0"/>
                        </a:rPr>
                        <a:t>No</a:t>
                      </a:r>
                    </a:p>
                  </a:txBody>
                  <a:tcPr/>
                </a:tc>
                <a:tc>
                  <a:txBody>
                    <a:bodyPr/>
                    <a:lstStyle/>
                    <a:p>
                      <a:pPr algn="ctr"/>
                      <a:r>
                        <a:rPr lang="en-US" sz="2000" dirty="0">
                          <a:latin typeface="Abadi" panose="020B0604020104020204" pitchFamily="34" charset="0"/>
                        </a:rPr>
                        <a:t>Composites </a:t>
                      </a:r>
                    </a:p>
                  </a:txBody>
                  <a:tcPr/>
                </a:tc>
                <a:tc>
                  <a:txBody>
                    <a:bodyPr/>
                    <a:lstStyle/>
                    <a:p>
                      <a:pPr algn="ctr"/>
                      <a:r>
                        <a:rPr lang="en-US" sz="2000" dirty="0">
                          <a:latin typeface="Abadi" panose="020B0604020104020204" pitchFamily="34" charset="0"/>
                        </a:rPr>
                        <a:t>Carbon to tungsten ratio(mol)</a:t>
                      </a:r>
                    </a:p>
                  </a:txBody>
                  <a:tcPr/>
                </a:tc>
                <a:tc>
                  <a:txBody>
                    <a:bodyPr/>
                    <a:lstStyle/>
                    <a:p>
                      <a:pPr algn="ctr"/>
                      <a:r>
                        <a:rPr lang="en-US" sz="2000" dirty="0">
                          <a:latin typeface="Abadi" panose="020B0604020104020204" pitchFamily="34" charset="0"/>
                        </a:rPr>
                        <a:t>Conditions:</a:t>
                      </a:r>
                    </a:p>
                  </a:txBody>
                  <a:tcPr/>
                </a:tc>
                <a:tc>
                  <a:txBody>
                    <a:bodyPr/>
                    <a:lstStyle/>
                    <a:p>
                      <a:pPr algn="ctr"/>
                      <a:r>
                        <a:rPr lang="en-US" sz="2000" dirty="0">
                          <a:latin typeface="Abadi" panose="020B0604020104020204" pitchFamily="34" charset="0"/>
                        </a:rPr>
                        <a:t>Thickness (um)</a:t>
                      </a:r>
                    </a:p>
                  </a:txBody>
                  <a:tcPr/>
                </a:tc>
                <a:tc>
                  <a:txBody>
                    <a:bodyPr/>
                    <a:lstStyle/>
                    <a:p>
                      <a:pPr algn="ctr"/>
                      <a:r>
                        <a:rPr lang="en-US" sz="2000" dirty="0">
                          <a:latin typeface="Abadi" panose="020B0604020104020204" pitchFamily="34" charset="0"/>
                        </a:rPr>
                        <a:t>Conductivity(S/cm)</a:t>
                      </a:r>
                    </a:p>
                  </a:txBody>
                  <a:tcPr/>
                </a:tc>
                <a:extLst>
                  <a:ext uri="{0D108BD9-81ED-4DB2-BD59-A6C34878D82A}">
                    <a16:rowId xmlns:a16="http://schemas.microsoft.com/office/drawing/2014/main" val="3922025581"/>
                  </a:ext>
                </a:extLst>
              </a:tr>
              <a:tr h="462988">
                <a:tc>
                  <a:txBody>
                    <a:bodyPr/>
                    <a:lstStyle/>
                    <a:p>
                      <a:pPr algn="ctr"/>
                      <a:r>
                        <a:rPr lang="en-US" sz="2000" dirty="0">
                          <a:latin typeface="Abadi" panose="020B0604020104020204" pitchFamily="34" charset="0"/>
                        </a:rPr>
                        <a:t>1</a:t>
                      </a:r>
                    </a:p>
                  </a:txBody>
                  <a:tcPr/>
                </a:tc>
                <a:tc>
                  <a:txBody>
                    <a:bodyPr/>
                    <a:lstStyle/>
                    <a:p>
                      <a:pPr algn="ctr"/>
                      <a:r>
                        <a:rPr lang="en-US" sz="2000" dirty="0">
                          <a:latin typeface="Abadi" panose="020B0604020104020204" pitchFamily="34" charset="0"/>
                        </a:rPr>
                        <a:t>80wt xx/</a:t>
                      </a:r>
                      <a:r>
                        <a:rPr lang="en-US" sz="2000" dirty="0" err="1">
                          <a:latin typeface="Abadi" panose="020B0604020104020204" pitchFamily="34" charset="0"/>
                        </a:rPr>
                        <a:t>yy</a:t>
                      </a:r>
                      <a:endParaRPr lang="en-US" sz="2000" dirty="0">
                        <a:latin typeface="Abadi" panose="020B0604020104020204" pitchFamily="34" charset="0"/>
                      </a:endParaRPr>
                    </a:p>
                  </a:txBody>
                  <a:tcPr/>
                </a:tc>
                <a:tc>
                  <a:txBody>
                    <a:bodyPr/>
                    <a:lstStyle/>
                    <a:p>
                      <a:pPr algn="ctr"/>
                      <a:r>
                        <a:rPr lang="en-US" sz="2000" dirty="0">
                          <a:latin typeface="Abadi" panose="020B0604020104020204" pitchFamily="34" charset="0"/>
                        </a:rPr>
                        <a:t>3:1</a:t>
                      </a:r>
                    </a:p>
                  </a:txBody>
                  <a:tcPr/>
                </a:tc>
                <a:tc>
                  <a:txBody>
                    <a:bodyPr/>
                    <a:lstStyle/>
                    <a:p>
                      <a:pPr algn="ctr"/>
                      <a:r>
                        <a:rPr lang="en-US" sz="2000" dirty="0">
                          <a:latin typeface="Abadi" panose="020B0604020104020204" pitchFamily="34" charset="0"/>
                        </a:rPr>
                        <a:t>1500 </a:t>
                      </a:r>
                      <a:r>
                        <a:rPr lang="en-US" sz="2000" dirty="0" err="1">
                          <a:latin typeface="Abadi" panose="020B0604020104020204" pitchFamily="34" charset="0"/>
                        </a:rPr>
                        <a:t>degC</a:t>
                      </a:r>
                      <a:r>
                        <a:rPr lang="en-US" sz="2000" dirty="0">
                          <a:latin typeface="Abadi" panose="020B0604020104020204" pitchFamily="34" charset="0"/>
                        </a:rPr>
                        <a:t>  2hr</a:t>
                      </a:r>
                    </a:p>
                  </a:txBody>
                  <a:tcPr/>
                </a:tc>
                <a:tc>
                  <a:txBody>
                    <a:bodyPr/>
                    <a:lstStyle/>
                    <a:p>
                      <a:pPr algn="ctr"/>
                      <a:r>
                        <a:rPr lang="en-US" sz="2000" dirty="0">
                          <a:latin typeface="Abadi" panose="020B0604020104020204" pitchFamily="34" charset="0"/>
                        </a:rPr>
                        <a:t> 33.02</a:t>
                      </a:r>
                    </a:p>
                  </a:txBody>
                  <a:tcPr/>
                </a:tc>
                <a:tc>
                  <a:txBody>
                    <a:bodyPr/>
                    <a:lstStyle/>
                    <a:p>
                      <a:pPr algn="ctr"/>
                      <a:r>
                        <a:rPr lang="en-US" sz="2000" dirty="0">
                          <a:latin typeface="Abadi" panose="020B0604020104020204" pitchFamily="34" charset="0"/>
                        </a:rPr>
                        <a:t>8.013</a:t>
                      </a:r>
                    </a:p>
                  </a:txBody>
                  <a:tcPr/>
                </a:tc>
                <a:extLst>
                  <a:ext uri="{0D108BD9-81ED-4DB2-BD59-A6C34878D82A}">
                    <a16:rowId xmlns:a16="http://schemas.microsoft.com/office/drawing/2014/main" val="4265823806"/>
                  </a:ext>
                </a:extLst>
              </a:tr>
              <a:tr h="462988">
                <a:tc>
                  <a:txBody>
                    <a:bodyPr/>
                    <a:lstStyle/>
                    <a:p>
                      <a:pPr algn="ctr"/>
                      <a:r>
                        <a:rPr lang="en-US" sz="2000" dirty="0">
                          <a:latin typeface="Abadi" panose="020B0604020104020204" pitchFamily="34" charset="0"/>
                        </a:rPr>
                        <a:t>2</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Abadi" panose="020B0604020104020204" pitchFamily="34" charset="0"/>
                        </a:rPr>
                        <a:t>80wt xx/</a:t>
                      </a:r>
                      <a:r>
                        <a:rPr lang="en-US" sz="2000" dirty="0" err="1">
                          <a:latin typeface="Abadi" panose="020B0604020104020204" pitchFamily="34" charset="0"/>
                        </a:rPr>
                        <a:t>yy</a:t>
                      </a:r>
                      <a:endParaRPr lang="en-US" sz="2000" dirty="0">
                        <a:latin typeface="Abadi" panose="020B0604020104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Abadi" panose="020B0604020104020204" pitchFamily="34" charset="0"/>
                        </a:rPr>
                        <a:t>3:1</a:t>
                      </a:r>
                    </a:p>
                  </a:txBody>
                  <a:tcPr/>
                </a:tc>
                <a:tc>
                  <a:txBody>
                    <a:bodyPr/>
                    <a:lstStyle/>
                    <a:p>
                      <a:pPr algn="ctr"/>
                      <a:r>
                        <a:rPr lang="en-US" sz="2000" dirty="0">
                          <a:latin typeface="Abadi" panose="020B0604020104020204" pitchFamily="34" charset="0"/>
                        </a:rPr>
                        <a:t>1500 deg C 4hr</a:t>
                      </a:r>
                    </a:p>
                  </a:txBody>
                  <a:tcPr/>
                </a:tc>
                <a:tc>
                  <a:txBody>
                    <a:bodyPr/>
                    <a:lstStyle/>
                    <a:p>
                      <a:pPr algn="ctr"/>
                      <a:r>
                        <a:rPr lang="en-US" sz="2000" dirty="0">
                          <a:latin typeface="Abadi" panose="020B0604020104020204" pitchFamily="34" charset="0"/>
                        </a:rPr>
                        <a:t>25.4</a:t>
                      </a:r>
                    </a:p>
                  </a:txBody>
                  <a:tcPr/>
                </a:tc>
                <a:tc>
                  <a:txBody>
                    <a:bodyPr/>
                    <a:lstStyle/>
                    <a:p>
                      <a:pPr algn="ctr"/>
                      <a:r>
                        <a:rPr lang="en-US" sz="2000" dirty="0">
                          <a:latin typeface="Abadi" panose="020B0604020104020204" pitchFamily="34" charset="0"/>
                        </a:rPr>
                        <a:t>5.844</a:t>
                      </a:r>
                    </a:p>
                  </a:txBody>
                  <a:tcPr/>
                </a:tc>
                <a:extLst>
                  <a:ext uri="{0D108BD9-81ED-4DB2-BD59-A6C34878D82A}">
                    <a16:rowId xmlns:a16="http://schemas.microsoft.com/office/drawing/2014/main" val="1891010099"/>
                  </a:ext>
                </a:extLst>
              </a:tr>
              <a:tr h="462988">
                <a:tc>
                  <a:txBody>
                    <a:bodyPr/>
                    <a:lstStyle/>
                    <a:p>
                      <a:pPr algn="ctr"/>
                      <a:r>
                        <a:rPr lang="en-US" sz="2000" dirty="0">
                          <a:latin typeface="Abadi" panose="020B0604020104020204" pitchFamily="34" charset="0"/>
                        </a:rPr>
                        <a:t>3</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Abadi" panose="020B0604020104020204" pitchFamily="34" charset="0"/>
                        </a:rPr>
                        <a:t>80wt xx/</a:t>
                      </a:r>
                      <a:r>
                        <a:rPr lang="en-US" sz="2000" dirty="0" err="1">
                          <a:latin typeface="Abadi" panose="020B0604020104020204" pitchFamily="34" charset="0"/>
                        </a:rPr>
                        <a:t>yy</a:t>
                      </a:r>
                      <a:endParaRPr lang="en-US" sz="2000" dirty="0">
                        <a:latin typeface="Abadi" panose="020B0604020104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Abadi" panose="020B0604020104020204" pitchFamily="34" charset="0"/>
                        </a:rPr>
                        <a:t>2:1</a:t>
                      </a:r>
                    </a:p>
                  </a:txBody>
                  <a:tcPr/>
                </a:tc>
                <a:tc>
                  <a:txBody>
                    <a:bodyPr/>
                    <a:lstStyle/>
                    <a:p>
                      <a:pPr algn="ctr"/>
                      <a:r>
                        <a:rPr lang="en-US" sz="2000" dirty="0">
                          <a:latin typeface="Abadi" panose="020B0604020104020204" pitchFamily="34" charset="0"/>
                        </a:rPr>
                        <a:t>1500 deg C 2hr</a:t>
                      </a:r>
                    </a:p>
                  </a:txBody>
                  <a:tcPr/>
                </a:tc>
                <a:tc>
                  <a:txBody>
                    <a:bodyPr/>
                    <a:lstStyle/>
                    <a:p>
                      <a:pPr algn="ctr"/>
                      <a:r>
                        <a:rPr lang="en-US" sz="2000" dirty="0">
                          <a:latin typeface="Abadi" panose="020B0604020104020204" pitchFamily="34" charset="0"/>
                        </a:rPr>
                        <a:t>21.84</a:t>
                      </a:r>
                    </a:p>
                  </a:txBody>
                  <a:tcPr/>
                </a:tc>
                <a:tc>
                  <a:txBody>
                    <a:bodyPr/>
                    <a:lstStyle/>
                    <a:p>
                      <a:pPr algn="ctr"/>
                      <a:r>
                        <a:rPr lang="en-US" sz="2000" dirty="0">
                          <a:latin typeface="Abadi" panose="020B0604020104020204" pitchFamily="34" charset="0"/>
                        </a:rPr>
                        <a:t>8.019</a:t>
                      </a:r>
                    </a:p>
                  </a:txBody>
                  <a:tcPr/>
                </a:tc>
                <a:extLst>
                  <a:ext uri="{0D108BD9-81ED-4DB2-BD59-A6C34878D82A}">
                    <a16:rowId xmlns:a16="http://schemas.microsoft.com/office/drawing/2014/main" val="3391663810"/>
                  </a:ext>
                </a:extLst>
              </a:tr>
              <a:tr h="462988">
                <a:tc>
                  <a:txBody>
                    <a:bodyPr/>
                    <a:lstStyle/>
                    <a:p>
                      <a:pPr algn="ctr"/>
                      <a:r>
                        <a:rPr lang="en-US" sz="2000" dirty="0">
                          <a:latin typeface="Abadi" panose="020B0604020104020204" pitchFamily="34" charset="0"/>
                        </a:rPr>
                        <a:t>4</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FF0000"/>
                          </a:solidFill>
                          <a:latin typeface="Abadi" panose="020B0604020104020204" pitchFamily="34" charset="0"/>
                        </a:rPr>
                        <a:t>80wt xx/</a:t>
                      </a:r>
                      <a:r>
                        <a:rPr lang="en-US" sz="2000" dirty="0" err="1">
                          <a:solidFill>
                            <a:srgbClr val="FF0000"/>
                          </a:solidFill>
                          <a:latin typeface="Abadi" panose="020B0604020104020204" pitchFamily="34" charset="0"/>
                        </a:rPr>
                        <a:t>yy</a:t>
                      </a:r>
                      <a:endParaRPr lang="en-US" sz="2000" dirty="0">
                        <a:solidFill>
                          <a:srgbClr val="FF0000"/>
                        </a:solidFill>
                        <a:latin typeface="Abadi" panose="020B0604020104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FF0000"/>
                          </a:solidFill>
                          <a:latin typeface="Abadi" panose="020B0604020104020204" pitchFamily="34" charset="0"/>
                        </a:rPr>
                        <a:t>2:1</a:t>
                      </a:r>
                    </a:p>
                  </a:txBody>
                  <a:tcPr/>
                </a:tc>
                <a:tc>
                  <a:txBody>
                    <a:bodyPr/>
                    <a:lstStyle/>
                    <a:p>
                      <a:pPr algn="ctr"/>
                      <a:r>
                        <a:rPr lang="en-US" sz="2000" dirty="0">
                          <a:solidFill>
                            <a:srgbClr val="FF0000"/>
                          </a:solidFill>
                          <a:latin typeface="Abadi" panose="020B0604020104020204" pitchFamily="34" charset="0"/>
                        </a:rPr>
                        <a:t>1400 deg C 2hr </a:t>
                      </a:r>
                    </a:p>
                  </a:txBody>
                  <a:tcPr/>
                </a:tc>
                <a:tc>
                  <a:txBody>
                    <a:bodyPr/>
                    <a:lstStyle/>
                    <a:p>
                      <a:pPr algn="ctr"/>
                      <a:r>
                        <a:rPr lang="en-US" sz="2000" dirty="0">
                          <a:solidFill>
                            <a:srgbClr val="FF0000"/>
                          </a:solidFill>
                          <a:latin typeface="Abadi" panose="020B0604020104020204" pitchFamily="34" charset="0"/>
                        </a:rPr>
                        <a:t>22.86</a:t>
                      </a:r>
                    </a:p>
                  </a:txBody>
                  <a:tcPr/>
                </a:tc>
                <a:tc>
                  <a:txBody>
                    <a:bodyPr/>
                    <a:lstStyle/>
                    <a:p>
                      <a:pPr algn="ctr"/>
                      <a:r>
                        <a:rPr lang="en-US" sz="2000" dirty="0">
                          <a:solidFill>
                            <a:srgbClr val="FF0000"/>
                          </a:solidFill>
                          <a:latin typeface="Abadi" panose="020B0604020104020204" pitchFamily="34" charset="0"/>
                        </a:rPr>
                        <a:t>22.83</a:t>
                      </a:r>
                    </a:p>
                  </a:txBody>
                  <a:tcPr/>
                </a:tc>
                <a:extLst>
                  <a:ext uri="{0D108BD9-81ED-4DB2-BD59-A6C34878D82A}">
                    <a16:rowId xmlns:a16="http://schemas.microsoft.com/office/drawing/2014/main" val="372191643"/>
                  </a:ext>
                </a:extLst>
              </a:tr>
              <a:tr h="462988">
                <a:tc>
                  <a:txBody>
                    <a:bodyPr/>
                    <a:lstStyle/>
                    <a:p>
                      <a:pPr algn="ctr"/>
                      <a:r>
                        <a:rPr lang="en-US" sz="2000" dirty="0">
                          <a:latin typeface="Abadi" panose="020B0604020104020204" pitchFamily="34" charset="0"/>
                        </a:rPr>
                        <a:t>5</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Abadi" panose="020B0604020104020204" pitchFamily="34" charset="0"/>
                        </a:rPr>
                        <a:t>80wt xx/</a:t>
                      </a:r>
                      <a:r>
                        <a:rPr lang="en-US" sz="2000" dirty="0" err="1">
                          <a:latin typeface="Abadi" panose="020B0604020104020204" pitchFamily="34" charset="0"/>
                        </a:rPr>
                        <a:t>yy</a:t>
                      </a:r>
                      <a:endParaRPr lang="en-US" sz="2000" dirty="0">
                        <a:latin typeface="Abadi" panose="020B0604020104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tx1"/>
                          </a:solidFill>
                          <a:latin typeface="Abadi" panose="020B0604020104020204" pitchFamily="34" charset="0"/>
                        </a:rPr>
                        <a:t>/</a:t>
                      </a:r>
                    </a:p>
                  </a:txBody>
                  <a:tcPr/>
                </a:tc>
                <a:tc>
                  <a:txBody>
                    <a:bodyPr/>
                    <a:lstStyle/>
                    <a:p>
                      <a:pPr algn="ctr"/>
                      <a:r>
                        <a:rPr lang="en-US" sz="2000" dirty="0">
                          <a:solidFill>
                            <a:schemeClr val="tx1"/>
                          </a:solidFill>
                          <a:latin typeface="Abadi" panose="020B0604020104020204" pitchFamily="34" charset="0"/>
                        </a:rPr>
                        <a:t>Commercial (Alfa)</a:t>
                      </a:r>
                      <a:endParaRPr lang="en-US" sz="2000" dirty="0">
                        <a:solidFill>
                          <a:srgbClr val="FF0000"/>
                        </a:solidFill>
                        <a:latin typeface="Abadi" panose="020B0604020104020204" pitchFamily="34" charset="0"/>
                      </a:endParaRPr>
                    </a:p>
                  </a:txBody>
                  <a:tcPr/>
                </a:tc>
                <a:tc>
                  <a:txBody>
                    <a:bodyPr/>
                    <a:lstStyle/>
                    <a:p>
                      <a:pPr algn="ctr"/>
                      <a:r>
                        <a:rPr lang="en-US" sz="2000" dirty="0">
                          <a:solidFill>
                            <a:schemeClr val="tx1"/>
                          </a:solidFill>
                          <a:latin typeface="Abadi" panose="020B0604020104020204" pitchFamily="34" charset="0"/>
                        </a:rPr>
                        <a:t>25.4</a:t>
                      </a:r>
                    </a:p>
                  </a:txBody>
                  <a:tcPr/>
                </a:tc>
                <a:tc>
                  <a:txBody>
                    <a:bodyPr/>
                    <a:lstStyle/>
                    <a:p>
                      <a:pPr algn="ctr"/>
                      <a:r>
                        <a:rPr lang="en-US" sz="2000" dirty="0">
                          <a:solidFill>
                            <a:schemeClr val="tx1"/>
                          </a:solidFill>
                          <a:latin typeface="Abadi" panose="020B0604020104020204" pitchFamily="34" charset="0"/>
                        </a:rPr>
                        <a:t>12.5</a:t>
                      </a:r>
                    </a:p>
                  </a:txBody>
                  <a:tcPr/>
                </a:tc>
                <a:extLst>
                  <a:ext uri="{0D108BD9-81ED-4DB2-BD59-A6C34878D82A}">
                    <a16:rowId xmlns:a16="http://schemas.microsoft.com/office/drawing/2014/main" val="1174578741"/>
                  </a:ext>
                </a:extLst>
              </a:tr>
            </a:tbl>
          </a:graphicData>
        </a:graphic>
      </p:graphicFrame>
      <p:sp>
        <p:nvSpPr>
          <p:cNvPr id="5" name="标题 1">
            <a:extLst>
              <a:ext uri="{FF2B5EF4-FFF2-40B4-BE49-F238E27FC236}">
                <a16:creationId xmlns:a16="http://schemas.microsoft.com/office/drawing/2014/main" id="{4573E5E1-1AA9-470D-AC61-504E7CE27EB5}"/>
              </a:ext>
            </a:extLst>
          </p:cNvPr>
          <p:cNvSpPr>
            <a:spLocks noGrp="1"/>
          </p:cNvSpPr>
          <p:nvPr>
            <p:ph type="title"/>
          </p:nvPr>
        </p:nvSpPr>
        <p:spPr>
          <a:xfrm>
            <a:off x="428583" y="20873"/>
            <a:ext cx="10515600" cy="1325563"/>
          </a:xfrm>
        </p:spPr>
        <p:txBody>
          <a:bodyPr>
            <a:normAutofit/>
          </a:bodyPr>
          <a:lstStyle/>
          <a:p>
            <a:r>
              <a:rPr lang="en-US" sz="4000" dirty="0">
                <a:latin typeface="Abadi" panose="020B0604020104020204" pitchFamily="34" charset="0"/>
              </a:rPr>
              <a:t>XX Conductivity Study:</a:t>
            </a:r>
          </a:p>
        </p:txBody>
      </p:sp>
    </p:spTree>
    <p:extLst>
      <p:ext uri="{BB962C8B-B14F-4D97-AF65-F5344CB8AC3E}">
        <p14:creationId xmlns:p14="http://schemas.microsoft.com/office/powerpoint/2010/main" val="9563852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E1D5D2D-591B-4E15-8A02-4F81CAFF57FC}"/>
              </a:ext>
            </a:extLst>
          </p:cNvPr>
          <p:cNvSpPr txBox="1">
            <a:spLocks/>
          </p:cNvSpPr>
          <p:nvPr/>
        </p:nvSpPr>
        <p:spPr>
          <a:xfrm>
            <a:off x="-116924" y="0"/>
            <a:ext cx="1204976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badi" panose="020B0604020104020204" pitchFamily="34" charset="0"/>
                <a:cs typeface="Arial" panose="020B0604020202020204" pitchFamily="34" charset="0"/>
              </a:rPr>
              <a:t>Study the Effect of Precursor Composition in XX Synthesis</a:t>
            </a:r>
          </a:p>
        </p:txBody>
      </p:sp>
      <p:sp>
        <p:nvSpPr>
          <p:cNvPr id="5" name="文本框 7">
            <a:extLst>
              <a:ext uri="{FF2B5EF4-FFF2-40B4-BE49-F238E27FC236}">
                <a16:creationId xmlns:a16="http://schemas.microsoft.com/office/drawing/2014/main" id="{B1785DBF-BEA4-4878-8F4D-7337A843C1CE}"/>
              </a:ext>
            </a:extLst>
          </p:cNvPr>
          <p:cNvSpPr txBox="1"/>
          <p:nvPr/>
        </p:nvSpPr>
        <p:spPr>
          <a:xfrm>
            <a:off x="660400" y="1524278"/>
            <a:ext cx="7051040" cy="1200329"/>
          </a:xfrm>
          <a:prstGeom prst="rect">
            <a:avLst/>
          </a:prstGeom>
          <a:noFill/>
        </p:spPr>
        <p:txBody>
          <a:bodyPr wrap="square" rtlCol="0">
            <a:spAutoFit/>
          </a:bodyPr>
          <a:lstStyle/>
          <a:p>
            <a:r>
              <a:rPr lang="en-US" sz="2400" b="1" u="sng" dirty="0">
                <a:latin typeface="Arial" panose="020B0604020202020204" pitchFamily="34" charset="0"/>
                <a:cs typeface="Arial" panose="020B0604020202020204" pitchFamily="34" charset="0"/>
              </a:rPr>
              <a:t>Conditions 1: (Batch -1)  </a:t>
            </a:r>
          </a:p>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Carbon : XX ratio = 3:1 (in mass)</a:t>
            </a:r>
          </a:p>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Conditions: 1500 deg C 4 </a:t>
            </a:r>
            <a:r>
              <a:rPr lang="en-US" sz="2400" dirty="0" err="1">
                <a:latin typeface="Arial" panose="020B0604020202020204" pitchFamily="34" charset="0"/>
                <a:cs typeface="Arial" panose="020B0604020202020204" pitchFamily="34" charset="0"/>
              </a:rPr>
              <a:t>hrs</a:t>
            </a:r>
            <a:r>
              <a:rPr lang="en-US" sz="2400" dirty="0">
                <a:latin typeface="Arial" panose="020B0604020202020204" pitchFamily="34" charset="0"/>
                <a:cs typeface="Arial" panose="020B0604020202020204" pitchFamily="34" charset="0"/>
              </a:rPr>
              <a:t> </a:t>
            </a:r>
          </a:p>
        </p:txBody>
      </p:sp>
      <p:sp>
        <p:nvSpPr>
          <p:cNvPr id="6" name="文本框 7">
            <a:extLst>
              <a:ext uri="{FF2B5EF4-FFF2-40B4-BE49-F238E27FC236}">
                <a16:creationId xmlns:a16="http://schemas.microsoft.com/office/drawing/2014/main" id="{8B8F6705-634D-4EDE-A39D-83B3A6461B4F}"/>
              </a:ext>
            </a:extLst>
          </p:cNvPr>
          <p:cNvSpPr txBox="1"/>
          <p:nvPr/>
        </p:nvSpPr>
        <p:spPr>
          <a:xfrm>
            <a:off x="711200" y="3440207"/>
            <a:ext cx="6776720" cy="1446550"/>
          </a:xfrm>
          <a:prstGeom prst="rect">
            <a:avLst/>
          </a:prstGeom>
          <a:noFill/>
        </p:spPr>
        <p:txBody>
          <a:bodyPr wrap="square" rtlCol="0">
            <a:spAutoFit/>
          </a:bodyPr>
          <a:lstStyle/>
          <a:p>
            <a:r>
              <a:rPr lang="en-US" sz="2400" b="1" u="sng" dirty="0">
                <a:latin typeface="Arial" panose="020B0604020202020204" pitchFamily="34" charset="0"/>
                <a:cs typeface="Arial" panose="020B0604020202020204" pitchFamily="34" charset="0"/>
              </a:rPr>
              <a:t>Conditions 1: (Batch -2)  </a:t>
            </a:r>
          </a:p>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Carbon : XX ratio = 2:1 (in mass)</a:t>
            </a:r>
          </a:p>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Conditions: 1500 deg C </a:t>
            </a:r>
            <a:r>
              <a:rPr lang="en-US" sz="2400" dirty="0">
                <a:solidFill>
                  <a:srgbClr val="FF0000"/>
                </a:solidFill>
                <a:latin typeface="Arial" panose="020B0604020202020204" pitchFamily="34" charset="0"/>
                <a:cs typeface="Arial" panose="020B0604020202020204" pitchFamily="34" charset="0"/>
              </a:rPr>
              <a:t>2 </a:t>
            </a:r>
            <a:r>
              <a:rPr lang="en-US" sz="2400" dirty="0" err="1">
                <a:solidFill>
                  <a:srgbClr val="FF0000"/>
                </a:solidFill>
                <a:latin typeface="Arial" panose="020B0604020202020204" pitchFamily="34" charset="0"/>
                <a:cs typeface="Arial" panose="020B0604020202020204" pitchFamily="34" charset="0"/>
              </a:rPr>
              <a:t>hrs</a:t>
            </a:r>
            <a:r>
              <a:rPr lang="en-US" sz="2400" dirty="0">
                <a:solidFill>
                  <a:srgbClr val="FF0000"/>
                </a:solidFill>
                <a:latin typeface="Arial" panose="020B0604020202020204" pitchFamily="34" charset="0"/>
                <a:cs typeface="Arial" panose="020B0604020202020204" pitchFamily="34" charset="0"/>
              </a:rPr>
              <a:t> </a:t>
            </a:r>
          </a:p>
          <a:p>
            <a:endParaRPr lang="en-US" sz="14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49AA458-FB65-432C-AE8A-1082E259D5C1}"/>
              </a:ext>
            </a:extLst>
          </p:cNvPr>
          <p:cNvSpPr txBox="1"/>
          <p:nvPr/>
        </p:nvSpPr>
        <p:spPr>
          <a:xfrm>
            <a:off x="436452" y="5284098"/>
            <a:ext cx="6614311" cy="1015663"/>
          </a:xfrm>
          <a:prstGeom prst="rect">
            <a:avLst/>
          </a:prstGeom>
          <a:noFill/>
        </p:spPr>
        <p:txBody>
          <a:bodyPr wrap="none" rtlCol="0">
            <a:spAutoFit/>
          </a:bodyPr>
          <a:lstStyle/>
          <a:p>
            <a:r>
              <a:rPr lang="en-US" sz="2000" b="1" dirty="0">
                <a:solidFill>
                  <a:srgbClr val="C00000"/>
                </a:solidFill>
                <a:latin typeface="Arial" panose="020B0604020202020204" pitchFamily="34" charset="0"/>
                <a:cs typeface="Arial" panose="020B0604020202020204" pitchFamily="34" charset="0"/>
              </a:rPr>
              <a:t>Note: </a:t>
            </a:r>
          </a:p>
          <a:p>
            <a:pPr marL="457200" indent="-457200">
              <a:buFont typeface="+mj-lt"/>
              <a:buAutoNum type="arabicPeriod"/>
            </a:pPr>
            <a:r>
              <a:rPr lang="en-US" sz="2000" i="1" dirty="0">
                <a:latin typeface="Arial" panose="020B0604020202020204" pitchFamily="34" charset="0"/>
                <a:cs typeface="Arial" panose="020B0604020202020204" pitchFamily="34" charset="0"/>
              </a:rPr>
              <a:t>“Carbon” means phenolic resin as the carbon source</a:t>
            </a:r>
          </a:p>
          <a:p>
            <a:pPr marL="457200" indent="-457200">
              <a:buFont typeface="+mj-lt"/>
              <a:buAutoNum type="arabicPeriod"/>
            </a:pPr>
            <a:r>
              <a:rPr lang="en-US" sz="2000" i="1" dirty="0">
                <a:latin typeface="Arial" panose="020B0604020202020204" pitchFamily="34" charset="0"/>
                <a:cs typeface="Arial" panose="020B0604020202020204" pitchFamily="34" charset="0"/>
              </a:rPr>
              <a:t>“xx” means </a:t>
            </a:r>
            <a:r>
              <a:rPr lang="en-US" sz="2000" i="1" dirty="0" err="1">
                <a:latin typeface="Arial" panose="020B0604020202020204" pitchFamily="34" charset="0"/>
                <a:cs typeface="Arial" panose="020B0604020202020204" pitchFamily="34" charset="0"/>
              </a:rPr>
              <a:t>yy</a:t>
            </a:r>
            <a:r>
              <a:rPr lang="en-US" sz="2000" i="1" dirty="0">
                <a:latin typeface="Arial" panose="020B0604020202020204" pitchFamily="34" charset="0"/>
                <a:cs typeface="Arial" panose="020B0604020202020204" pitchFamily="34" charset="0"/>
              </a:rPr>
              <a:t> as the Z source </a:t>
            </a:r>
          </a:p>
        </p:txBody>
      </p:sp>
      <p:pic>
        <p:nvPicPr>
          <p:cNvPr id="9" name="Picture 8">
            <a:extLst>
              <a:ext uri="{FF2B5EF4-FFF2-40B4-BE49-F238E27FC236}">
                <a16:creationId xmlns:a16="http://schemas.microsoft.com/office/drawing/2014/main" id="{6BF40F50-4D4B-4B5A-9045-92A5330E9BD2}"/>
              </a:ext>
            </a:extLst>
          </p:cNvPr>
          <p:cNvPicPr>
            <a:picLocks noChangeAspect="1"/>
          </p:cNvPicPr>
          <p:nvPr/>
        </p:nvPicPr>
        <p:blipFill rotWithShape="1">
          <a:blip r:embed="rId2">
            <a:extLst>
              <a:ext uri="{28A0092B-C50C-407E-A947-70E740481C1C}">
                <a14:useLocalDpi xmlns:a14="http://schemas.microsoft.com/office/drawing/2010/main" val="0"/>
              </a:ext>
            </a:extLst>
          </a:blip>
          <a:srcRect l="5837" t="4282" r="34408" b="31912"/>
          <a:stretch/>
        </p:blipFill>
        <p:spPr>
          <a:xfrm>
            <a:off x="6928692" y="1216502"/>
            <a:ext cx="4602908" cy="3759820"/>
          </a:xfrm>
          <a:prstGeom prst="rect">
            <a:avLst/>
          </a:prstGeom>
        </p:spPr>
      </p:pic>
      <p:sp>
        <p:nvSpPr>
          <p:cNvPr id="10" name="TextBox 9">
            <a:extLst>
              <a:ext uri="{FF2B5EF4-FFF2-40B4-BE49-F238E27FC236}">
                <a16:creationId xmlns:a16="http://schemas.microsoft.com/office/drawing/2014/main" id="{D4372931-7DF9-458C-ADC8-06B13C12C020}"/>
              </a:ext>
            </a:extLst>
          </p:cNvPr>
          <p:cNvSpPr txBox="1"/>
          <p:nvPr/>
        </p:nvSpPr>
        <p:spPr>
          <a:xfrm>
            <a:off x="7257964" y="4976322"/>
            <a:ext cx="3980577" cy="1323439"/>
          </a:xfrm>
          <a:prstGeom prst="rect">
            <a:avLst/>
          </a:prstGeom>
          <a:noFill/>
        </p:spPr>
        <p:txBody>
          <a:bodyPr wrap="none" rtlCol="0">
            <a:spAutoFit/>
          </a:bodyPr>
          <a:lstStyle/>
          <a:p>
            <a:r>
              <a:rPr lang="en-US" sz="2000" b="1" u="sng" dirty="0">
                <a:solidFill>
                  <a:srgbClr val="C00000"/>
                </a:solidFill>
                <a:latin typeface="Arial" panose="020B0604020202020204" pitchFamily="34" charset="0"/>
                <a:cs typeface="Arial" panose="020B0604020202020204" pitchFamily="34" charset="0"/>
              </a:rPr>
              <a:t>Results(or findings):</a:t>
            </a:r>
          </a:p>
          <a:p>
            <a:pPr marL="457200" indent="-457200">
              <a:buFont typeface="+mj-lt"/>
              <a:buAutoNum type="arabicParenR"/>
            </a:pPr>
            <a:r>
              <a:rPr lang="en-US" sz="2000" dirty="0">
                <a:latin typeface="Arial" panose="020B0604020202020204" pitchFamily="34" charset="0"/>
                <a:cs typeface="Arial" panose="020B0604020202020204" pitchFamily="34" charset="0"/>
              </a:rPr>
              <a:t>New peak showing at xx deg;</a:t>
            </a:r>
          </a:p>
          <a:p>
            <a:pPr marL="457200" indent="-457200">
              <a:buFont typeface="+mj-lt"/>
              <a:buAutoNum type="arabicParenR"/>
            </a:pPr>
            <a:r>
              <a:rPr lang="en-US" sz="2000" dirty="0">
                <a:latin typeface="Arial" panose="020B0604020202020204" pitchFamily="34" charset="0"/>
                <a:cs typeface="Arial" panose="020B0604020202020204" pitchFamily="34" charset="0"/>
              </a:rPr>
              <a:t>Intensity changed at xx;</a:t>
            </a:r>
          </a:p>
          <a:p>
            <a:pPr marL="457200" indent="-457200">
              <a:buFont typeface="+mj-lt"/>
              <a:buAutoNum type="arabicParenR"/>
            </a:pPr>
            <a:r>
              <a:rPr lang="en-US" sz="2000" dirty="0">
                <a:latin typeface="Arial" panose="020B0604020202020204" pitchFamily="34" charset="0"/>
                <a:cs typeface="Arial" panose="020B0604020202020204" pitchFamily="34" charset="0"/>
              </a:rPr>
              <a:t>Mixed xx, </a:t>
            </a:r>
            <a:r>
              <a:rPr lang="en-US" sz="2000" dirty="0" err="1">
                <a:latin typeface="Arial" panose="020B0604020202020204" pitchFamily="34" charset="0"/>
                <a:cs typeface="Arial" panose="020B0604020202020204" pitchFamily="34" charset="0"/>
              </a:rPr>
              <a:t>yy</a:t>
            </a:r>
            <a:endParaRPr lang="en-US" sz="2000" dirty="0">
              <a:latin typeface="Arial" panose="020B0604020202020204" pitchFamily="34" charset="0"/>
              <a:cs typeface="Arial" panose="020B0604020202020204" pitchFamily="34" charset="0"/>
            </a:endParaRPr>
          </a:p>
        </p:txBody>
      </p:sp>
      <p:sp>
        <p:nvSpPr>
          <p:cNvPr id="2" name="Arrow: Right 1">
            <a:extLst>
              <a:ext uri="{FF2B5EF4-FFF2-40B4-BE49-F238E27FC236}">
                <a16:creationId xmlns:a16="http://schemas.microsoft.com/office/drawing/2014/main" id="{133437DE-856E-4A32-98B0-F0C6F3E1AD70}"/>
              </a:ext>
            </a:extLst>
          </p:cNvPr>
          <p:cNvSpPr/>
          <p:nvPr/>
        </p:nvSpPr>
        <p:spPr>
          <a:xfrm rot="19856535">
            <a:off x="5916838" y="3605907"/>
            <a:ext cx="1332244" cy="381831"/>
          </a:xfrm>
          <a:prstGeom prst="rightArrow">
            <a:avLst/>
          </a:prstGeom>
          <a:gradFill>
            <a:gsLst>
              <a:gs pos="0">
                <a:schemeClr val="accent5">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8088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E1EC2F7-F964-4411-A488-37024D45AE04}"/>
              </a:ext>
            </a:extLst>
          </p:cNvPr>
          <p:cNvSpPr txBox="1">
            <a:spLocks/>
          </p:cNvSpPr>
          <p:nvPr/>
        </p:nvSpPr>
        <p:spPr>
          <a:xfrm>
            <a:off x="0" y="93608"/>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latin typeface="Abadi" panose="020B0604020104020204" pitchFamily="34" charset="0"/>
                <a:cs typeface="Arial" panose="020B0604020202020204" pitchFamily="34" charset="0"/>
              </a:rPr>
              <a:t>1.6 Be brief (use key words, not long sentences)</a:t>
            </a:r>
            <a:endParaRPr lang="en-US" sz="3600" dirty="0"/>
          </a:p>
        </p:txBody>
      </p:sp>
    </p:spTree>
    <p:extLst>
      <p:ext uri="{BB962C8B-B14F-4D97-AF65-F5344CB8AC3E}">
        <p14:creationId xmlns:p14="http://schemas.microsoft.com/office/powerpoint/2010/main" val="37940917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524000" y="0"/>
            <a:ext cx="9144000" cy="47625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4099" name="TextBox 4"/>
          <p:cNvSpPr txBox="1">
            <a:spLocks noChangeArrowheads="1"/>
          </p:cNvSpPr>
          <p:nvPr/>
        </p:nvSpPr>
        <p:spPr bwMode="auto">
          <a:xfrm>
            <a:off x="1579564" y="-26988"/>
            <a:ext cx="56535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charset="0"/>
                <a:ea typeface="宋体" charset="-122"/>
              </a:defRPr>
            </a:lvl1pPr>
            <a:lvl2pPr marL="742950" indent="-285750" eaLnBrk="0" hangingPunct="0">
              <a:spcBef>
                <a:spcPct val="20000"/>
              </a:spcBef>
              <a:buFont typeface="Arial" charset="0"/>
              <a:buChar char="–"/>
              <a:defRPr sz="2800">
                <a:solidFill>
                  <a:schemeClr val="tx1"/>
                </a:solidFill>
                <a:latin typeface="Calibri" charset="0"/>
                <a:ea typeface="宋体" charset="-122"/>
              </a:defRPr>
            </a:lvl2pPr>
            <a:lvl3pPr marL="1143000" indent="-228600" eaLnBrk="0" hangingPunct="0">
              <a:spcBef>
                <a:spcPct val="20000"/>
              </a:spcBef>
              <a:buFont typeface="Arial" charset="0"/>
              <a:buChar char="•"/>
              <a:defRPr sz="2400">
                <a:solidFill>
                  <a:schemeClr val="tx1"/>
                </a:solidFill>
                <a:latin typeface="Calibri" charset="0"/>
                <a:ea typeface="宋体" charset="-122"/>
              </a:defRPr>
            </a:lvl3pPr>
            <a:lvl4pPr marL="1600200" indent="-228600" eaLnBrk="0" hangingPunct="0">
              <a:spcBef>
                <a:spcPct val="20000"/>
              </a:spcBef>
              <a:buFont typeface="Arial" charset="0"/>
              <a:buChar char="–"/>
              <a:defRPr sz="2000">
                <a:solidFill>
                  <a:schemeClr val="tx1"/>
                </a:solidFill>
                <a:latin typeface="Calibri" charset="0"/>
                <a:ea typeface="宋体" charset="-122"/>
              </a:defRPr>
            </a:lvl4pPr>
            <a:lvl5pPr marL="2057400" indent="-228600" eaLnBrk="0" hangingPunct="0">
              <a:spcBef>
                <a:spcPct val="20000"/>
              </a:spcBef>
              <a:buFont typeface="Arial" charset="0"/>
              <a:buChar char="»"/>
              <a:defRPr sz="2000">
                <a:solidFill>
                  <a:schemeClr val="tx1"/>
                </a:solidFill>
                <a:latin typeface="Calibri" charset="0"/>
                <a:ea typeface="宋体" charset="-122"/>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ea typeface="宋体" charset="-122"/>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ea typeface="宋体" charset="-122"/>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ea typeface="宋体" charset="-122"/>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ea typeface="宋体" charset="-122"/>
              </a:defRPr>
            </a:lvl9pPr>
          </a:lstStyle>
          <a:p>
            <a:pPr eaLnBrk="1" hangingPunct="1">
              <a:spcBef>
                <a:spcPct val="0"/>
              </a:spcBef>
              <a:buFontTx/>
              <a:buNone/>
            </a:pPr>
            <a:r>
              <a:rPr lang="en-US" altLang="zh-CN" sz="2800" b="1" dirty="0">
                <a:solidFill>
                  <a:srgbClr val="FFFFFF"/>
                </a:solidFill>
              </a:rPr>
              <a:t>Graphite based Filler in Polyethylene</a:t>
            </a:r>
            <a:endParaRPr lang="zh-CN" altLang="en-US" sz="2800" b="1" dirty="0">
              <a:solidFill>
                <a:srgbClr val="FFFFFF"/>
              </a:solidFill>
            </a:endParaRPr>
          </a:p>
        </p:txBody>
      </p:sp>
      <p:sp>
        <p:nvSpPr>
          <p:cNvPr id="4106" name="AutoShape 9" descr="C:\Users\new\AppData\Roaming\Tencent\Users\729950005\QQ\WinTemp\RichOle\Q[EA03R$F0CRUCAC`X~DB.png"/>
          <p:cNvSpPr>
            <a:spLocks noChangeAspect="1" noChangeArrowheads="1"/>
          </p:cNvSpPr>
          <p:nvPr/>
        </p:nvSpPr>
        <p:spPr bwMode="auto">
          <a:xfrm>
            <a:off x="1524000" y="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charset="0"/>
                <a:ea typeface="宋体" charset="-122"/>
              </a:defRPr>
            </a:lvl1pPr>
            <a:lvl2pPr marL="742950" indent="-285750" eaLnBrk="0" hangingPunct="0">
              <a:defRPr>
                <a:solidFill>
                  <a:schemeClr val="tx1"/>
                </a:solidFill>
                <a:latin typeface="Calibri" charset="0"/>
                <a:ea typeface="宋体" charset="-122"/>
              </a:defRPr>
            </a:lvl2pPr>
            <a:lvl3pPr marL="1143000" indent="-228600" eaLnBrk="0" hangingPunct="0">
              <a:defRPr>
                <a:solidFill>
                  <a:schemeClr val="tx1"/>
                </a:solidFill>
                <a:latin typeface="Calibri" charset="0"/>
                <a:ea typeface="宋体" charset="-122"/>
              </a:defRPr>
            </a:lvl3pPr>
            <a:lvl4pPr marL="1600200" indent="-228600" eaLnBrk="0" hangingPunct="0">
              <a:defRPr>
                <a:solidFill>
                  <a:schemeClr val="tx1"/>
                </a:solidFill>
                <a:latin typeface="Calibri" charset="0"/>
                <a:ea typeface="宋体" charset="-122"/>
              </a:defRPr>
            </a:lvl4pPr>
            <a:lvl5pPr marL="2057400" indent="-228600" eaLnBrk="0" hangingPunct="0">
              <a:defRPr>
                <a:solidFill>
                  <a:schemeClr val="tx1"/>
                </a:solidFill>
                <a:latin typeface="Calibri" charset="0"/>
                <a:ea typeface="宋体" charset="-122"/>
              </a:defRPr>
            </a:lvl5pPr>
            <a:lvl6pPr marL="2514600" indent="-228600" eaLnBrk="0" fontAlgn="base" hangingPunct="0">
              <a:spcBef>
                <a:spcPct val="0"/>
              </a:spcBef>
              <a:spcAft>
                <a:spcPct val="0"/>
              </a:spcAft>
              <a:defRPr>
                <a:solidFill>
                  <a:schemeClr val="tx1"/>
                </a:solidFill>
                <a:latin typeface="Calibri" charset="0"/>
                <a:ea typeface="宋体" charset="-122"/>
              </a:defRPr>
            </a:lvl6pPr>
            <a:lvl7pPr marL="2971800" indent="-228600" eaLnBrk="0" fontAlgn="base" hangingPunct="0">
              <a:spcBef>
                <a:spcPct val="0"/>
              </a:spcBef>
              <a:spcAft>
                <a:spcPct val="0"/>
              </a:spcAft>
              <a:defRPr>
                <a:solidFill>
                  <a:schemeClr val="tx1"/>
                </a:solidFill>
                <a:latin typeface="Calibri" charset="0"/>
                <a:ea typeface="宋体" charset="-122"/>
              </a:defRPr>
            </a:lvl7pPr>
            <a:lvl8pPr marL="3429000" indent="-228600" eaLnBrk="0" fontAlgn="base" hangingPunct="0">
              <a:spcBef>
                <a:spcPct val="0"/>
              </a:spcBef>
              <a:spcAft>
                <a:spcPct val="0"/>
              </a:spcAft>
              <a:defRPr>
                <a:solidFill>
                  <a:schemeClr val="tx1"/>
                </a:solidFill>
                <a:latin typeface="Calibri" charset="0"/>
                <a:ea typeface="宋体" charset="-122"/>
              </a:defRPr>
            </a:lvl8pPr>
            <a:lvl9pPr marL="3886200" indent="-228600" eaLnBrk="0" fontAlgn="base" hangingPunct="0">
              <a:spcBef>
                <a:spcPct val="0"/>
              </a:spcBef>
              <a:spcAft>
                <a:spcPct val="0"/>
              </a:spcAft>
              <a:defRPr>
                <a:solidFill>
                  <a:schemeClr val="tx1"/>
                </a:solidFill>
                <a:latin typeface="Calibri" charset="0"/>
                <a:ea typeface="宋体" charset="-122"/>
              </a:defRPr>
            </a:lvl9pPr>
          </a:lstStyle>
          <a:p>
            <a:pPr eaLnBrk="1" hangingPunct="1"/>
            <a:endParaRPr lang="zh-CN" altLang="en-US"/>
          </a:p>
        </p:txBody>
      </p:sp>
      <p:sp>
        <p:nvSpPr>
          <p:cNvPr id="4107" name="AutoShape 10" descr="C:\Users\new\AppData\Roaming\Tencent\Users\729950005\QQ\WinTemp\RichOle\Q[EA03R$F0CRUCAC`X~DB.png"/>
          <p:cNvSpPr>
            <a:spLocks noChangeAspect="1" noChangeArrowheads="1"/>
          </p:cNvSpPr>
          <p:nvPr/>
        </p:nvSpPr>
        <p:spPr bwMode="auto">
          <a:xfrm>
            <a:off x="1676400" y="152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charset="0"/>
                <a:ea typeface="宋体" charset="-122"/>
              </a:defRPr>
            </a:lvl1pPr>
            <a:lvl2pPr marL="742950" indent="-285750" eaLnBrk="0" hangingPunct="0">
              <a:defRPr>
                <a:solidFill>
                  <a:schemeClr val="tx1"/>
                </a:solidFill>
                <a:latin typeface="Calibri" charset="0"/>
                <a:ea typeface="宋体" charset="-122"/>
              </a:defRPr>
            </a:lvl2pPr>
            <a:lvl3pPr marL="1143000" indent="-228600" eaLnBrk="0" hangingPunct="0">
              <a:defRPr>
                <a:solidFill>
                  <a:schemeClr val="tx1"/>
                </a:solidFill>
                <a:latin typeface="Calibri" charset="0"/>
                <a:ea typeface="宋体" charset="-122"/>
              </a:defRPr>
            </a:lvl3pPr>
            <a:lvl4pPr marL="1600200" indent="-228600" eaLnBrk="0" hangingPunct="0">
              <a:defRPr>
                <a:solidFill>
                  <a:schemeClr val="tx1"/>
                </a:solidFill>
                <a:latin typeface="Calibri" charset="0"/>
                <a:ea typeface="宋体" charset="-122"/>
              </a:defRPr>
            </a:lvl4pPr>
            <a:lvl5pPr marL="2057400" indent="-228600" eaLnBrk="0" hangingPunct="0">
              <a:defRPr>
                <a:solidFill>
                  <a:schemeClr val="tx1"/>
                </a:solidFill>
                <a:latin typeface="Calibri" charset="0"/>
                <a:ea typeface="宋体" charset="-122"/>
              </a:defRPr>
            </a:lvl5pPr>
            <a:lvl6pPr marL="2514600" indent="-228600" eaLnBrk="0" fontAlgn="base" hangingPunct="0">
              <a:spcBef>
                <a:spcPct val="0"/>
              </a:spcBef>
              <a:spcAft>
                <a:spcPct val="0"/>
              </a:spcAft>
              <a:defRPr>
                <a:solidFill>
                  <a:schemeClr val="tx1"/>
                </a:solidFill>
                <a:latin typeface="Calibri" charset="0"/>
                <a:ea typeface="宋体" charset="-122"/>
              </a:defRPr>
            </a:lvl6pPr>
            <a:lvl7pPr marL="2971800" indent="-228600" eaLnBrk="0" fontAlgn="base" hangingPunct="0">
              <a:spcBef>
                <a:spcPct val="0"/>
              </a:spcBef>
              <a:spcAft>
                <a:spcPct val="0"/>
              </a:spcAft>
              <a:defRPr>
                <a:solidFill>
                  <a:schemeClr val="tx1"/>
                </a:solidFill>
                <a:latin typeface="Calibri" charset="0"/>
                <a:ea typeface="宋体" charset="-122"/>
              </a:defRPr>
            </a:lvl7pPr>
            <a:lvl8pPr marL="3429000" indent="-228600" eaLnBrk="0" fontAlgn="base" hangingPunct="0">
              <a:spcBef>
                <a:spcPct val="0"/>
              </a:spcBef>
              <a:spcAft>
                <a:spcPct val="0"/>
              </a:spcAft>
              <a:defRPr>
                <a:solidFill>
                  <a:schemeClr val="tx1"/>
                </a:solidFill>
                <a:latin typeface="Calibri" charset="0"/>
                <a:ea typeface="宋体" charset="-122"/>
              </a:defRPr>
            </a:lvl8pPr>
            <a:lvl9pPr marL="3886200" indent="-228600" eaLnBrk="0" fontAlgn="base" hangingPunct="0">
              <a:spcBef>
                <a:spcPct val="0"/>
              </a:spcBef>
              <a:spcAft>
                <a:spcPct val="0"/>
              </a:spcAft>
              <a:defRPr>
                <a:solidFill>
                  <a:schemeClr val="tx1"/>
                </a:solidFill>
                <a:latin typeface="Calibri" charset="0"/>
                <a:ea typeface="宋体" charset="-122"/>
              </a:defRPr>
            </a:lvl9pPr>
          </a:lstStyle>
          <a:p>
            <a:pPr eaLnBrk="1" hangingPunct="1"/>
            <a:endParaRPr lang="zh-CN" altLang="en-US"/>
          </a:p>
        </p:txBody>
      </p:sp>
      <p:sp>
        <p:nvSpPr>
          <p:cNvPr id="4108" name="AutoShape 11" descr="C:\Users\new\AppData\Roaming\Tencent\Users\729950005\QQ\WinTemp\RichOle\Q[EA03R$F0CRUCAC`X~DB.png"/>
          <p:cNvSpPr>
            <a:spLocks noChangeAspect="1" noChangeArrowheads="1"/>
          </p:cNvSpPr>
          <p:nvPr/>
        </p:nvSpPr>
        <p:spPr bwMode="auto">
          <a:xfrm>
            <a:off x="1828800" y="3048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charset="0"/>
                <a:ea typeface="宋体" charset="-122"/>
              </a:defRPr>
            </a:lvl1pPr>
            <a:lvl2pPr marL="742950" indent="-285750" eaLnBrk="0" hangingPunct="0">
              <a:defRPr>
                <a:solidFill>
                  <a:schemeClr val="tx1"/>
                </a:solidFill>
                <a:latin typeface="Calibri" charset="0"/>
                <a:ea typeface="宋体" charset="-122"/>
              </a:defRPr>
            </a:lvl2pPr>
            <a:lvl3pPr marL="1143000" indent="-228600" eaLnBrk="0" hangingPunct="0">
              <a:defRPr>
                <a:solidFill>
                  <a:schemeClr val="tx1"/>
                </a:solidFill>
                <a:latin typeface="Calibri" charset="0"/>
                <a:ea typeface="宋体" charset="-122"/>
              </a:defRPr>
            </a:lvl3pPr>
            <a:lvl4pPr marL="1600200" indent="-228600" eaLnBrk="0" hangingPunct="0">
              <a:defRPr>
                <a:solidFill>
                  <a:schemeClr val="tx1"/>
                </a:solidFill>
                <a:latin typeface="Calibri" charset="0"/>
                <a:ea typeface="宋体" charset="-122"/>
              </a:defRPr>
            </a:lvl4pPr>
            <a:lvl5pPr marL="2057400" indent="-228600" eaLnBrk="0" hangingPunct="0">
              <a:defRPr>
                <a:solidFill>
                  <a:schemeClr val="tx1"/>
                </a:solidFill>
                <a:latin typeface="Calibri" charset="0"/>
                <a:ea typeface="宋体" charset="-122"/>
              </a:defRPr>
            </a:lvl5pPr>
            <a:lvl6pPr marL="2514600" indent="-228600" eaLnBrk="0" fontAlgn="base" hangingPunct="0">
              <a:spcBef>
                <a:spcPct val="0"/>
              </a:spcBef>
              <a:spcAft>
                <a:spcPct val="0"/>
              </a:spcAft>
              <a:defRPr>
                <a:solidFill>
                  <a:schemeClr val="tx1"/>
                </a:solidFill>
                <a:latin typeface="Calibri" charset="0"/>
                <a:ea typeface="宋体" charset="-122"/>
              </a:defRPr>
            </a:lvl6pPr>
            <a:lvl7pPr marL="2971800" indent="-228600" eaLnBrk="0" fontAlgn="base" hangingPunct="0">
              <a:spcBef>
                <a:spcPct val="0"/>
              </a:spcBef>
              <a:spcAft>
                <a:spcPct val="0"/>
              </a:spcAft>
              <a:defRPr>
                <a:solidFill>
                  <a:schemeClr val="tx1"/>
                </a:solidFill>
                <a:latin typeface="Calibri" charset="0"/>
                <a:ea typeface="宋体" charset="-122"/>
              </a:defRPr>
            </a:lvl7pPr>
            <a:lvl8pPr marL="3429000" indent="-228600" eaLnBrk="0" fontAlgn="base" hangingPunct="0">
              <a:spcBef>
                <a:spcPct val="0"/>
              </a:spcBef>
              <a:spcAft>
                <a:spcPct val="0"/>
              </a:spcAft>
              <a:defRPr>
                <a:solidFill>
                  <a:schemeClr val="tx1"/>
                </a:solidFill>
                <a:latin typeface="Calibri" charset="0"/>
                <a:ea typeface="宋体" charset="-122"/>
              </a:defRPr>
            </a:lvl8pPr>
            <a:lvl9pPr marL="3886200" indent="-228600" eaLnBrk="0" fontAlgn="base" hangingPunct="0">
              <a:spcBef>
                <a:spcPct val="0"/>
              </a:spcBef>
              <a:spcAft>
                <a:spcPct val="0"/>
              </a:spcAft>
              <a:defRPr>
                <a:solidFill>
                  <a:schemeClr val="tx1"/>
                </a:solidFill>
                <a:latin typeface="Calibri" charset="0"/>
                <a:ea typeface="宋体" charset="-122"/>
              </a:defRPr>
            </a:lvl9pPr>
          </a:lstStyle>
          <a:p>
            <a:pPr eaLnBrk="1" hangingPunct="1"/>
            <a:endParaRPr lang="zh-CN" altLang="en-US"/>
          </a:p>
        </p:txBody>
      </p:sp>
      <p:sp>
        <p:nvSpPr>
          <p:cNvPr id="4109" name="AutoShape 12" descr="C:\Users\new\AppData\Roaming\Tencent\Users\729950005\QQ\WinTemp\RichOle\Q[EA03R$F0CRUCAC`X~DB.png"/>
          <p:cNvSpPr>
            <a:spLocks noChangeAspect="1" noChangeArrowheads="1"/>
          </p:cNvSpPr>
          <p:nvPr/>
        </p:nvSpPr>
        <p:spPr bwMode="auto">
          <a:xfrm>
            <a:off x="1981200" y="457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charset="0"/>
                <a:ea typeface="宋体" charset="-122"/>
              </a:defRPr>
            </a:lvl1pPr>
            <a:lvl2pPr marL="742950" indent="-285750" eaLnBrk="0" hangingPunct="0">
              <a:defRPr>
                <a:solidFill>
                  <a:schemeClr val="tx1"/>
                </a:solidFill>
                <a:latin typeface="Calibri" charset="0"/>
                <a:ea typeface="宋体" charset="-122"/>
              </a:defRPr>
            </a:lvl2pPr>
            <a:lvl3pPr marL="1143000" indent="-228600" eaLnBrk="0" hangingPunct="0">
              <a:defRPr>
                <a:solidFill>
                  <a:schemeClr val="tx1"/>
                </a:solidFill>
                <a:latin typeface="Calibri" charset="0"/>
                <a:ea typeface="宋体" charset="-122"/>
              </a:defRPr>
            </a:lvl3pPr>
            <a:lvl4pPr marL="1600200" indent="-228600" eaLnBrk="0" hangingPunct="0">
              <a:defRPr>
                <a:solidFill>
                  <a:schemeClr val="tx1"/>
                </a:solidFill>
                <a:latin typeface="Calibri" charset="0"/>
                <a:ea typeface="宋体" charset="-122"/>
              </a:defRPr>
            </a:lvl4pPr>
            <a:lvl5pPr marL="2057400" indent="-228600" eaLnBrk="0" hangingPunct="0">
              <a:defRPr>
                <a:solidFill>
                  <a:schemeClr val="tx1"/>
                </a:solidFill>
                <a:latin typeface="Calibri" charset="0"/>
                <a:ea typeface="宋体" charset="-122"/>
              </a:defRPr>
            </a:lvl5pPr>
            <a:lvl6pPr marL="2514600" indent="-228600" eaLnBrk="0" fontAlgn="base" hangingPunct="0">
              <a:spcBef>
                <a:spcPct val="0"/>
              </a:spcBef>
              <a:spcAft>
                <a:spcPct val="0"/>
              </a:spcAft>
              <a:defRPr>
                <a:solidFill>
                  <a:schemeClr val="tx1"/>
                </a:solidFill>
                <a:latin typeface="Calibri" charset="0"/>
                <a:ea typeface="宋体" charset="-122"/>
              </a:defRPr>
            </a:lvl6pPr>
            <a:lvl7pPr marL="2971800" indent="-228600" eaLnBrk="0" fontAlgn="base" hangingPunct="0">
              <a:spcBef>
                <a:spcPct val="0"/>
              </a:spcBef>
              <a:spcAft>
                <a:spcPct val="0"/>
              </a:spcAft>
              <a:defRPr>
                <a:solidFill>
                  <a:schemeClr val="tx1"/>
                </a:solidFill>
                <a:latin typeface="Calibri" charset="0"/>
                <a:ea typeface="宋体" charset="-122"/>
              </a:defRPr>
            </a:lvl7pPr>
            <a:lvl8pPr marL="3429000" indent="-228600" eaLnBrk="0" fontAlgn="base" hangingPunct="0">
              <a:spcBef>
                <a:spcPct val="0"/>
              </a:spcBef>
              <a:spcAft>
                <a:spcPct val="0"/>
              </a:spcAft>
              <a:defRPr>
                <a:solidFill>
                  <a:schemeClr val="tx1"/>
                </a:solidFill>
                <a:latin typeface="Calibri" charset="0"/>
                <a:ea typeface="宋体" charset="-122"/>
              </a:defRPr>
            </a:lvl8pPr>
            <a:lvl9pPr marL="3886200" indent="-228600" eaLnBrk="0" fontAlgn="base" hangingPunct="0">
              <a:spcBef>
                <a:spcPct val="0"/>
              </a:spcBef>
              <a:spcAft>
                <a:spcPct val="0"/>
              </a:spcAft>
              <a:defRPr>
                <a:solidFill>
                  <a:schemeClr val="tx1"/>
                </a:solidFill>
                <a:latin typeface="Calibri" charset="0"/>
                <a:ea typeface="宋体" charset="-122"/>
              </a:defRPr>
            </a:lvl9pPr>
          </a:lstStyle>
          <a:p>
            <a:pPr eaLnBrk="1" hangingPunct="1"/>
            <a:endParaRPr lang="zh-CN" altLang="en-US"/>
          </a:p>
        </p:txBody>
      </p:sp>
      <p:sp>
        <p:nvSpPr>
          <p:cNvPr id="4110" name="AutoShape 13" descr="C:\Users\new\AppData\Roaming\Tencent\Users\729950005\QQ\WinTemp\RichOle\Q[EA03R$F0CRUCAC`X~DB.png"/>
          <p:cNvSpPr>
            <a:spLocks noChangeAspect="1" noChangeArrowheads="1"/>
          </p:cNvSpPr>
          <p:nvPr/>
        </p:nvSpPr>
        <p:spPr bwMode="auto">
          <a:xfrm>
            <a:off x="2133600" y="609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charset="0"/>
                <a:ea typeface="宋体" charset="-122"/>
              </a:defRPr>
            </a:lvl1pPr>
            <a:lvl2pPr marL="742950" indent="-285750" eaLnBrk="0" hangingPunct="0">
              <a:defRPr>
                <a:solidFill>
                  <a:schemeClr val="tx1"/>
                </a:solidFill>
                <a:latin typeface="Calibri" charset="0"/>
                <a:ea typeface="宋体" charset="-122"/>
              </a:defRPr>
            </a:lvl2pPr>
            <a:lvl3pPr marL="1143000" indent="-228600" eaLnBrk="0" hangingPunct="0">
              <a:defRPr>
                <a:solidFill>
                  <a:schemeClr val="tx1"/>
                </a:solidFill>
                <a:latin typeface="Calibri" charset="0"/>
                <a:ea typeface="宋体" charset="-122"/>
              </a:defRPr>
            </a:lvl3pPr>
            <a:lvl4pPr marL="1600200" indent="-228600" eaLnBrk="0" hangingPunct="0">
              <a:defRPr>
                <a:solidFill>
                  <a:schemeClr val="tx1"/>
                </a:solidFill>
                <a:latin typeface="Calibri" charset="0"/>
                <a:ea typeface="宋体" charset="-122"/>
              </a:defRPr>
            </a:lvl4pPr>
            <a:lvl5pPr marL="2057400" indent="-228600" eaLnBrk="0" hangingPunct="0">
              <a:defRPr>
                <a:solidFill>
                  <a:schemeClr val="tx1"/>
                </a:solidFill>
                <a:latin typeface="Calibri" charset="0"/>
                <a:ea typeface="宋体" charset="-122"/>
              </a:defRPr>
            </a:lvl5pPr>
            <a:lvl6pPr marL="2514600" indent="-228600" eaLnBrk="0" fontAlgn="base" hangingPunct="0">
              <a:spcBef>
                <a:spcPct val="0"/>
              </a:spcBef>
              <a:spcAft>
                <a:spcPct val="0"/>
              </a:spcAft>
              <a:defRPr>
                <a:solidFill>
                  <a:schemeClr val="tx1"/>
                </a:solidFill>
                <a:latin typeface="Calibri" charset="0"/>
                <a:ea typeface="宋体" charset="-122"/>
              </a:defRPr>
            </a:lvl6pPr>
            <a:lvl7pPr marL="2971800" indent="-228600" eaLnBrk="0" fontAlgn="base" hangingPunct="0">
              <a:spcBef>
                <a:spcPct val="0"/>
              </a:spcBef>
              <a:spcAft>
                <a:spcPct val="0"/>
              </a:spcAft>
              <a:defRPr>
                <a:solidFill>
                  <a:schemeClr val="tx1"/>
                </a:solidFill>
                <a:latin typeface="Calibri" charset="0"/>
                <a:ea typeface="宋体" charset="-122"/>
              </a:defRPr>
            </a:lvl7pPr>
            <a:lvl8pPr marL="3429000" indent="-228600" eaLnBrk="0" fontAlgn="base" hangingPunct="0">
              <a:spcBef>
                <a:spcPct val="0"/>
              </a:spcBef>
              <a:spcAft>
                <a:spcPct val="0"/>
              </a:spcAft>
              <a:defRPr>
                <a:solidFill>
                  <a:schemeClr val="tx1"/>
                </a:solidFill>
                <a:latin typeface="Calibri" charset="0"/>
                <a:ea typeface="宋体" charset="-122"/>
              </a:defRPr>
            </a:lvl8pPr>
            <a:lvl9pPr marL="3886200" indent="-228600" eaLnBrk="0" fontAlgn="base" hangingPunct="0">
              <a:spcBef>
                <a:spcPct val="0"/>
              </a:spcBef>
              <a:spcAft>
                <a:spcPct val="0"/>
              </a:spcAft>
              <a:defRPr>
                <a:solidFill>
                  <a:schemeClr val="tx1"/>
                </a:solidFill>
                <a:latin typeface="Calibri" charset="0"/>
                <a:ea typeface="宋体" charset="-122"/>
              </a:defRPr>
            </a:lvl9pPr>
          </a:lstStyle>
          <a:p>
            <a:pPr eaLnBrk="1" hangingPunct="1"/>
            <a:endParaRPr lang="zh-CN" altLang="en-US"/>
          </a:p>
        </p:txBody>
      </p:sp>
      <p:sp>
        <p:nvSpPr>
          <p:cNvPr id="6" name="文本框 5">
            <a:extLst>
              <a:ext uri="{FF2B5EF4-FFF2-40B4-BE49-F238E27FC236}">
                <a16:creationId xmlns:a16="http://schemas.microsoft.com/office/drawing/2014/main" id="{F74D5FED-3F0D-614E-83DD-357897E1B8E6}"/>
              </a:ext>
            </a:extLst>
          </p:cNvPr>
          <p:cNvSpPr txBox="1"/>
          <p:nvPr/>
        </p:nvSpPr>
        <p:spPr>
          <a:xfrm>
            <a:off x="1892126" y="3861048"/>
            <a:ext cx="184731" cy="369332"/>
          </a:xfrm>
          <a:prstGeom prst="rect">
            <a:avLst/>
          </a:prstGeom>
          <a:noFill/>
        </p:spPr>
        <p:txBody>
          <a:bodyPr wrap="none" rtlCol="0">
            <a:spAutoFit/>
          </a:bodyPr>
          <a:lstStyle/>
          <a:p>
            <a:endParaRPr kumimoji="1" lang="zh-CN" altLang="en-US" dirty="0"/>
          </a:p>
        </p:txBody>
      </p:sp>
      <p:sp>
        <p:nvSpPr>
          <p:cNvPr id="2" name="文本框 1">
            <a:extLst>
              <a:ext uri="{FF2B5EF4-FFF2-40B4-BE49-F238E27FC236}">
                <a16:creationId xmlns:a16="http://schemas.microsoft.com/office/drawing/2014/main" id="{E5750E68-C319-1348-811D-0DC6582A5ADE}"/>
              </a:ext>
            </a:extLst>
          </p:cNvPr>
          <p:cNvSpPr txBox="1"/>
          <p:nvPr/>
        </p:nvSpPr>
        <p:spPr>
          <a:xfrm>
            <a:off x="1871425" y="523220"/>
            <a:ext cx="8483640" cy="670568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kumimoji="1" lang="en-US" altLang="zh-CN" dirty="0">
                <a:latin typeface="Times" pitchFamily="2" charset="0"/>
              </a:rPr>
              <a:t>The switching temperatures reported in previous work are mostly between 100-120</a:t>
            </a:r>
            <a:r>
              <a:rPr lang="zh-CN" altLang="en-US" dirty="0">
                <a:latin typeface="Times" pitchFamily="2" charset="0"/>
              </a:rPr>
              <a:t> ℃</a:t>
            </a:r>
            <a:r>
              <a:rPr lang="en-US" altLang="zh-CN" dirty="0">
                <a:latin typeface="Times" pitchFamily="2" charset="0"/>
              </a:rPr>
              <a:t>.</a:t>
            </a:r>
          </a:p>
          <a:p>
            <a:pPr>
              <a:lnSpc>
                <a:spcPct val="150000"/>
              </a:lnSpc>
            </a:pPr>
            <a:endParaRPr kumimoji="1" lang="en-US" altLang="zh-CN" dirty="0">
              <a:latin typeface="Times" pitchFamily="2" charset="0"/>
            </a:endParaRPr>
          </a:p>
          <a:p>
            <a:pPr marL="285750" indent="-285750">
              <a:lnSpc>
                <a:spcPct val="150000"/>
              </a:lnSpc>
              <a:buFont typeface="Arial" panose="020B0604020202020204" pitchFamily="34" charset="0"/>
              <a:buChar char="•"/>
            </a:pPr>
            <a:r>
              <a:rPr kumimoji="1" lang="en-US" altLang="zh-CN" dirty="0">
                <a:latin typeface="Times" pitchFamily="2" charset="0"/>
              </a:rPr>
              <a:t>In our case, LDPE will be melt above 120</a:t>
            </a:r>
            <a:r>
              <a:rPr lang="zh-CN" altLang="en-US" dirty="0">
                <a:latin typeface="Times" pitchFamily="2" charset="0"/>
              </a:rPr>
              <a:t> ℃</a:t>
            </a:r>
            <a:r>
              <a:rPr lang="en-US" altLang="zh-CN" dirty="0">
                <a:latin typeface="Times" pitchFamily="2" charset="0"/>
              </a:rPr>
              <a:t>. The most graphite materials will perform NTC effect. I also observed in our CNT,AGF and GF samples. If we use the films into the battery and heat up, the temperature will not stop at 120</a:t>
            </a:r>
            <a:r>
              <a:rPr lang="zh-CN" altLang="en-US" dirty="0">
                <a:latin typeface="Times" pitchFamily="2" charset="0"/>
              </a:rPr>
              <a:t> ℃</a:t>
            </a:r>
            <a:r>
              <a:rPr lang="en-US" altLang="zh-CN" dirty="0">
                <a:latin typeface="Times" pitchFamily="2" charset="0"/>
              </a:rPr>
              <a:t>. The residue energy will still heat up so that the films turn to rearrange conductive network to get relative high conductivity rather than shut down the battery as we expect.</a:t>
            </a:r>
          </a:p>
          <a:p>
            <a:pPr>
              <a:lnSpc>
                <a:spcPct val="150000"/>
              </a:lnSpc>
            </a:pPr>
            <a:endParaRPr kumimoji="1" lang="en-US" altLang="zh-CN" dirty="0">
              <a:latin typeface="Times" pitchFamily="2" charset="0"/>
            </a:endParaRPr>
          </a:p>
          <a:p>
            <a:pPr marL="285750" indent="-285750">
              <a:lnSpc>
                <a:spcPct val="150000"/>
              </a:lnSpc>
              <a:buFont typeface="Arial" panose="020B0604020202020204" pitchFamily="34" charset="0"/>
              <a:buChar char="•"/>
            </a:pPr>
            <a:r>
              <a:rPr kumimoji="1" lang="en-US" altLang="zh-CN" dirty="0">
                <a:latin typeface="Times" pitchFamily="2" charset="0"/>
              </a:rPr>
              <a:t>I didn’t use the 0.1 S/cm sample because the high volume fraction can only see the switching temperature at above 120</a:t>
            </a:r>
            <a:r>
              <a:rPr lang="zh-CN" altLang="en-US" dirty="0">
                <a:latin typeface="Times" pitchFamily="2" charset="0"/>
              </a:rPr>
              <a:t> ℃</a:t>
            </a:r>
            <a:r>
              <a:rPr lang="en-US" altLang="zh-CN" dirty="0">
                <a:latin typeface="Times" pitchFamily="2" charset="0"/>
              </a:rPr>
              <a:t>. </a:t>
            </a:r>
          </a:p>
          <a:p>
            <a:pPr>
              <a:lnSpc>
                <a:spcPct val="150000"/>
              </a:lnSpc>
            </a:pPr>
            <a:endParaRPr lang="en-US" altLang="zh-CN" dirty="0">
              <a:latin typeface="Times" pitchFamily="2" charset="0"/>
            </a:endParaRPr>
          </a:p>
          <a:p>
            <a:pPr marL="285750" indent="-285750">
              <a:lnSpc>
                <a:spcPct val="150000"/>
              </a:lnSpc>
              <a:buFont typeface="Arial" panose="020B0604020202020204" pitchFamily="34" charset="0"/>
              <a:buChar char="•"/>
            </a:pPr>
            <a:r>
              <a:rPr lang="en-US" altLang="zh-CN" dirty="0">
                <a:latin typeface="Times" pitchFamily="2" charset="0"/>
              </a:rPr>
              <a:t>The reported Resistance Ratio for LDPE is 3.5, but in our case it looks higher.</a:t>
            </a:r>
          </a:p>
          <a:p>
            <a:pPr marL="285750" indent="-285750">
              <a:lnSpc>
                <a:spcPct val="150000"/>
              </a:lnSpc>
              <a:buFont typeface="Arial" panose="020B0604020202020204" pitchFamily="34" charset="0"/>
              <a:buChar char="•"/>
            </a:pPr>
            <a:endParaRPr lang="en-US" altLang="zh-CN" dirty="0">
              <a:latin typeface="Times" pitchFamily="2" charset="0"/>
            </a:endParaRPr>
          </a:p>
          <a:p>
            <a:pPr marL="285750" indent="-285750">
              <a:lnSpc>
                <a:spcPct val="150000"/>
              </a:lnSpc>
              <a:buFont typeface="Arial" panose="020B0604020202020204" pitchFamily="34" charset="0"/>
              <a:buChar char="•"/>
            </a:pPr>
            <a:r>
              <a:rPr lang="en-US" altLang="zh-CN" dirty="0">
                <a:latin typeface="Times" pitchFamily="2" charset="0"/>
              </a:rPr>
              <a:t>Concern: Using Muffle Oven to measure the low temperature is not accurate.  </a:t>
            </a:r>
          </a:p>
          <a:p>
            <a:pPr>
              <a:lnSpc>
                <a:spcPct val="150000"/>
              </a:lnSpc>
            </a:pPr>
            <a:endParaRPr kumimoji="1" lang="en-US" altLang="zh-CN" dirty="0">
              <a:latin typeface="Times" pitchFamily="2" charset="0"/>
            </a:endParaRPr>
          </a:p>
          <a:p>
            <a:pPr>
              <a:lnSpc>
                <a:spcPct val="150000"/>
              </a:lnSpc>
            </a:pPr>
            <a:endParaRPr kumimoji="1" lang="zh-CN" altLang="en-US" dirty="0">
              <a:latin typeface="Times" pitchFamily="2" charset="0"/>
            </a:endParaRPr>
          </a:p>
        </p:txBody>
      </p:sp>
    </p:spTree>
    <p:extLst>
      <p:ext uri="{BB962C8B-B14F-4D97-AF65-F5344CB8AC3E}">
        <p14:creationId xmlns:p14="http://schemas.microsoft.com/office/powerpoint/2010/main" val="11630934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E1D5D2D-591B-4E15-8A02-4F81CAFF57FC}"/>
              </a:ext>
            </a:extLst>
          </p:cNvPr>
          <p:cNvSpPr txBox="1">
            <a:spLocks/>
          </p:cNvSpPr>
          <p:nvPr/>
        </p:nvSpPr>
        <p:spPr>
          <a:xfrm>
            <a:off x="147768" y="92377"/>
            <a:ext cx="1204976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latin typeface="Arial" panose="020B0604020202020204" pitchFamily="34" charset="0"/>
                <a:cs typeface="Arial" panose="020B0604020202020204" pitchFamily="34" charset="0"/>
              </a:rPr>
              <a:t>Study the Effect of Precursor Composition in XX Synthesis</a:t>
            </a:r>
          </a:p>
        </p:txBody>
      </p:sp>
      <p:sp>
        <p:nvSpPr>
          <p:cNvPr id="5" name="文本框 7">
            <a:extLst>
              <a:ext uri="{FF2B5EF4-FFF2-40B4-BE49-F238E27FC236}">
                <a16:creationId xmlns:a16="http://schemas.microsoft.com/office/drawing/2014/main" id="{B1785DBF-BEA4-4878-8F4D-7337A843C1CE}"/>
              </a:ext>
            </a:extLst>
          </p:cNvPr>
          <p:cNvSpPr txBox="1"/>
          <p:nvPr/>
        </p:nvSpPr>
        <p:spPr>
          <a:xfrm>
            <a:off x="660400" y="1524278"/>
            <a:ext cx="7051040" cy="1200329"/>
          </a:xfrm>
          <a:prstGeom prst="rect">
            <a:avLst/>
          </a:prstGeom>
          <a:noFill/>
        </p:spPr>
        <p:txBody>
          <a:bodyPr wrap="square" rtlCol="0">
            <a:spAutoFit/>
          </a:bodyPr>
          <a:lstStyle/>
          <a:p>
            <a:r>
              <a:rPr lang="en-US" sz="2400" b="1" u="sng" dirty="0">
                <a:latin typeface="Arial" panose="020B0604020202020204" pitchFamily="34" charset="0"/>
                <a:cs typeface="Arial" panose="020B0604020202020204" pitchFamily="34" charset="0"/>
              </a:rPr>
              <a:t>Conditions 1: (Batch -1)  </a:t>
            </a:r>
          </a:p>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Carbon : XX ratio = 3:1 (in mass)</a:t>
            </a:r>
          </a:p>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Conditions: 1500 deg C 4 </a:t>
            </a:r>
            <a:r>
              <a:rPr lang="en-US" sz="2400" dirty="0" err="1">
                <a:latin typeface="Arial" panose="020B0604020202020204" pitchFamily="34" charset="0"/>
                <a:cs typeface="Arial" panose="020B0604020202020204" pitchFamily="34" charset="0"/>
              </a:rPr>
              <a:t>hrs</a:t>
            </a:r>
            <a:r>
              <a:rPr lang="en-US" sz="2400" dirty="0">
                <a:latin typeface="Arial" panose="020B0604020202020204" pitchFamily="34" charset="0"/>
                <a:cs typeface="Arial" panose="020B0604020202020204" pitchFamily="34" charset="0"/>
              </a:rPr>
              <a:t> </a:t>
            </a:r>
          </a:p>
        </p:txBody>
      </p:sp>
      <p:sp>
        <p:nvSpPr>
          <p:cNvPr id="6" name="文本框 7">
            <a:extLst>
              <a:ext uri="{FF2B5EF4-FFF2-40B4-BE49-F238E27FC236}">
                <a16:creationId xmlns:a16="http://schemas.microsoft.com/office/drawing/2014/main" id="{8B8F6705-634D-4EDE-A39D-83B3A6461B4F}"/>
              </a:ext>
            </a:extLst>
          </p:cNvPr>
          <p:cNvSpPr txBox="1"/>
          <p:nvPr/>
        </p:nvSpPr>
        <p:spPr>
          <a:xfrm>
            <a:off x="711200" y="3440207"/>
            <a:ext cx="6776720" cy="1446550"/>
          </a:xfrm>
          <a:prstGeom prst="rect">
            <a:avLst/>
          </a:prstGeom>
          <a:noFill/>
        </p:spPr>
        <p:txBody>
          <a:bodyPr wrap="square" rtlCol="0">
            <a:spAutoFit/>
          </a:bodyPr>
          <a:lstStyle/>
          <a:p>
            <a:r>
              <a:rPr lang="en-US" sz="2400" b="1" u="sng" dirty="0">
                <a:latin typeface="Arial" panose="020B0604020202020204" pitchFamily="34" charset="0"/>
                <a:cs typeface="Arial" panose="020B0604020202020204" pitchFamily="34" charset="0"/>
              </a:rPr>
              <a:t>Conditions 1: (Batch -2)  </a:t>
            </a:r>
          </a:p>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Carbon : XX ratio = 2:1 (in mass)</a:t>
            </a:r>
          </a:p>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Conditions: 1500 deg C </a:t>
            </a:r>
            <a:r>
              <a:rPr lang="en-US" sz="2400" dirty="0">
                <a:solidFill>
                  <a:srgbClr val="FF0000"/>
                </a:solidFill>
                <a:latin typeface="Arial" panose="020B0604020202020204" pitchFamily="34" charset="0"/>
                <a:cs typeface="Arial" panose="020B0604020202020204" pitchFamily="34" charset="0"/>
              </a:rPr>
              <a:t>2 </a:t>
            </a:r>
            <a:r>
              <a:rPr lang="en-US" sz="2400" dirty="0" err="1">
                <a:solidFill>
                  <a:srgbClr val="FF0000"/>
                </a:solidFill>
                <a:latin typeface="Arial" panose="020B0604020202020204" pitchFamily="34" charset="0"/>
                <a:cs typeface="Arial" panose="020B0604020202020204" pitchFamily="34" charset="0"/>
              </a:rPr>
              <a:t>hrs</a:t>
            </a:r>
            <a:r>
              <a:rPr lang="en-US" sz="2400" dirty="0">
                <a:solidFill>
                  <a:srgbClr val="FF0000"/>
                </a:solidFill>
                <a:latin typeface="Arial" panose="020B0604020202020204" pitchFamily="34" charset="0"/>
                <a:cs typeface="Arial" panose="020B0604020202020204" pitchFamily="34" charset="0"/>
              </a:rPr>
              <a:t> </a:t>
            </a:r>
          </a:p>
          <a:p>
            <a:endParaRPr lang="en-US" sz="14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49AA458-FB65-432C-AE8A-1082E259D5C1}"/>
              </a:ext>
            </a:extLst>
          </p:cNvPr>
          <p:cNvSpPr txBox="1"/>
          <p:nvPr/>
        </p:nvSpPr>
        <p:spPr>
          <a:xfrm>
            <a:off x="436452" y="5284098"/>
            <a:ext cx="6614311" cy="1015663"/>
          </a:xfrm>
          <a:prstGeom prst="rect">
            <a:avLst/>
          </a:prstGeom>
          <a:noFill/>
        </p:spPr>
        <p:txBody>
          <a:bodyPr wrap="none" rtlCol="0">
            <a:spAutoFit/>
          </a:bodyPr>
          <a:lstStyle/>
          <a:p>
            <a:r>
              <a:rPr lang="en-US" sz="2000" b="1" dirty="0">
                <a:solidFill>
                  <a:srgbClr val="C00000"/>
                </a:solidFill>
                <a:latin typeface="Arial" panose="020B0604020202020204" pitchFamily="34" charset="0"/>
                <a:cs typeface="Arial" panose="020B0604020202020204" pitchFamily="34" charset="0"/>
              </a:rPr>
              <a:t>Note: </a:t>
            </a:r>
          </a:p>
          <a:p>
            <a:pPr marL="457200" indent="-457200">
              <a:buFont typeface="+mj-lt"/>
              <a:buAutoNum type="arabicPeriod"/>
            </a:pPr>
            <a:r>
              <a:rPr lang="en-US" sz="2000" i="1" dirty="0">
                <a:latin typeface="Arial" panose="020B0604020202020204" pitchFamily="34" charset="0"/>
                <a:cs typeface="Arial" panose="020B0604020202020204" pitchFamily="34" charset="0"/>
              </a:rPr>
              <a:t>“Carbon” means phenolic resin as the carbon source</a:t>
            </a:r>
          </a:p>
          <a:p>
            <a:pPr marL="457200" indent="-457200">
              <a:buFont typeface="+mj-lt"/>
              <a:buAutoNum type="arabicPeriod"/>
            </a:pPr>
            <a:r>
              <a:rPr lang="en-US" sz="2000" i="1" dirty="0">
                <a:latin typeface="Arial" panose="020B0604020202020204" pitchFamily="34" charset="0"/>
                <a:cs typeface="Arial" panose="020B0604020202020204" pitchFamily="34" charset="0"/>
              </a:rPr>
              <a:t>“xx” means </a:t>
            </a:r>
            <a:r>
              <a:rPr lang="en-US" sz="2000" i="1" dirty="0" err="1">
                <a:latin typeface="Arial" panose="020B0604020202020204" pitchFamily="34" charset="0"/>
                <a:cs typeface="Arial" panose="020B0604020202020204" pitchFamily="34" charset="0"/>
              </a:rPr>
              <a:t>yy</a:t>
            </a:r>
            <a:r>
              <a:rPr lang="en-US" sz="2000" i="1" dirty="0">
                <a:latin typeface="Arial" panose="020B0604020202020204" pitchFamily="34" charset="0"/>
                <a:cs typeface="Arial" panose="020B0604020202020204" pitchFamily="34" charset="0"/>
              </a:rPr>
              <a:t> as the Z source </a:t>
            </a:r>
          </a:p>
        </p:txBody>
      </p:sp>
      <p:pic>
        <p:nvPicPr>
          <p:cNvPr id="9" name="Picture 8">
            <a:extLst>
              <a:ext uri="{FF2B5EF4-FFF2-40B4-BE49-F238E27FC236}">
                <a16:creationId xmlns:a16="http://schemas.microsoft.com/office/drawing/2014/main" id="{6BF40F50-4D4B-4B5A-9045-92A5330E9BD2}"/>
              </a:ext>
            </a:extLst>
          </p:cNvPr>
          <p:cNvPicPr>
            <a:picLocks noChangeAspect="1"/>
          </p:cNvPicPr>
          <p:nvPr/>
        </p:nvPicPr>
        <p:blipFill rotWithShape="1">
          <a:blip r:embed="rId2">
            <a:extLst>
              <a:ext uri="{28A0092B-C50C-407E-A947-70E740481C1C}">
                <a14:useLocalDpi xmlns:a14="http://schemas.microsoft.com/office/drawing/2010/main" val="0"/>
              </a:ext>
            </a:extLst>
          </a:blip>
          <a:srcRect l="5837" t="4282" r="34408" b="31912"/>
          <a:stretch/>
        </p:blipFill>
        <p:spPr>
          <a:xfrm>
            <a:off x="6928692" y="1216502"/>
            <a:ext cx="4602908" cy="3759820"/>
          </a:xfrm>
          <a:prstGeom prst="rect">
            <a:avLst/>
          </a:prstGeom>
        </p:spPr>
      </p:pic>
      <p:sp>
        <p:nvSpPr>
          <p:cNvPr id="10" name="TextBox 9">
            <a:extLst>
              <a:ext uri="{FF2B5EF4-FFF2-40B4-BE49-F238E27FC236}">
                <a16:creationId xmlns:a16="http://schemas.microsoft.com/office/drawing/2014/main" id="{D4372931-7DF9-458C-ADC8-06B13C12C020}"/>
              </a:ext>
            </a:extLst>
          </p:cNvPr>
          <p:cNvSpPr txBox="1"/>
          <p:nvPr/>
        </p:nvSpPr>
        <p:spPr>
          <a:xfrm>
            <a:off x="7257964" y="4976322"/>
            <a:ext cx="3980577" cy="1323439"/>
          </a:xfrm>
          <a:prstGeom prst="rect">
            <a:avLst/>
          </a:prstGeom>
          <a:noFill/>
        </p:spPr>
        <p:txBody>
          <a:bodyPr wrap="none" rtlCol="0">
            <a:spAutoFit/>
          </a:bodyPr>
          <a:lstStyle/>
          <a:p>
            <a:r>
              <a:rPr lang="en-US" sz="2000" b="1" u="sng" dirty="0">
                <a:solidFill>
                  <a:srgbClr val="C00000"/>
                </a:solidFill>
                <a:latin typeface="Arial" panose="020B0604020202020204" pitchFamily="34" charset="0"/>
                <a:cs typeface="Arial" panose="020B0604020202020204" pitchFamily="34" charset="0"/>
              </a:rPr>
              <a:t>Results(or findings):</a:t>
            </a:r>
          </a:p>
          <a:p>
            <a:pPr marL="457200" indent="-457200">
              <a:buFont typeface="+mj-lt"/>
              <a:buAutoNum type="arabicParenR"/>
            </a:pPr>
            <a:r>
              <a:rPr lang="en-US" sz="2000" dirty="0">
                <a:latin typeface="Arial" panose="020B0604020202020204" pitchFamily="34" charset="0"/>
                <a:cs typeface="Arial" panose="020B0604020202020204" pitchFamily="34" charset="0"/>
              </a:rPr>
              <a:t>New peak showing at xx deg;</a:t>
            </a:r>
          </a:p>
          <a:p>
            <a:pPr marL="457200" indent="-457200">
              <a:buFont typeface="+mj-lt"/>
              <a:buAutoNum type="arabicParenR"/>
            </a:pPr>
            <a:r>
              <a:rPr lang="en-US" sz="2000" dirty="0">
                <a:latin typeface="Arial" panose="020B0604020202020204" pitchFamily="34" charset="0"/>
                <a:cs typeface="Arial" panose="020B0604020202020204" pitchFamily="34" charset="0"/>
              </a:rPr>
              <a:t>Intensity changed at xx;</a:t>
            </a:r>
          </a:p>
          <a:p>
            <a:pPr marL="457200" indent="-457200">
              <a:buFont typeface="+mj-lt"/>
              <a:buAutoNum type="arabicParenR"/>
            </a:pPr>
            <a:r>
              <a:rPr lang="en-US" sz="2000" dirty="0">
                <a:latin typeface="Arial" panose="020B0604020202020204" pitchFamily="34" charset="0"/>
                <a:cs typeface="Arial" panose="020B0604020202020204" pitchFamily="34" charset="0"/>
              </a:rPr>
              <a:t>Mixed xx, </a:t>
            </a:r>
            <a:r>
              <a:rPr lang="en-US" sz="2000" dirty="0" err="1">
                <a:latin typeface="Arial" panose="020B0604020202020204" pitchFamily="34" charset="0"/>
                <a:cs typeface="Arial" panose="020B0604020202020204" pitchFamily="34" charset="0"/>
              </a:rPr>
              <a:t>yy</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35022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8FE325D-B53B-44D6-A639-950F4E0BFE9E}"/>
              </a:ext>
            </a:extLst>
          </p:cNvPr>
          <p:cNvSpPr txBox="1">
            <a:spLocks/>
          </p:cNvSpPr>
          <p:nvPr/>
        </p:nvSpPr>
        <p:spPr>
          <a:xfrm>
            <a:off x="0" y="93608"/>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latin typeface="Abadi" panose="020B0604020104020204" pitchFamily="34" charset="0"/>
                <a:cs typeface="Arial" panose="020B0604020202020204" pitchFamily="34" charset="0"/>
              </a:rPr>
              <a:t>1.7 Be Clear in Figures (size and label)</a:t>
            </a:r>
          </a:p>
          <a:p>
            <a:endParaRPr lang="en-US" sz="3600" dirty="0"/>
          </a:p>
        </p:txBody>
      </p:sp>
    </p:spTree>
    <p:extLst>
      <p:ext uri="{BB962C8B-B14F-4D97-AF65-F5344CB8AC3E}">
        <p14:creationId xmlns:p14="http://schemas.microsoft.com/office/powerpoint/2010/main" val="25050249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a:extLst>
              <a:ext uri="{FF2B5EF4-FFF2-40B4-BE49-F238E27FC236}">
                <a16:creationId xmlns:a16="http://schemas.microsoft.com/office/drawing/2014/main" id="{01EFD388-7F04-47AB-B31F-BDDD76CC1689}"/>
              </a:ext>
            </a:extLst>
          </p:cNvPr>
          <p:cNvGraphicFramePr>
            <a:graphicFrameLocks noChangeAspect="1"/>
          </p:cNvGraphicFramePr>
          <p:nvPr/>
        </p:nvGraphicFramePr>
        <p:xfrm>
          <a:off x="-281379" y="467677"/>
          <a:ext cx="6541338" cy="5007837"/>
        </p:xfrm>
        <a:graphic>
          <a:graphicData uri="http://schemas.openxmlformats.org/presentationml/2006/ole">
            <mc:AlternateContent xmlns:mc="http://schemas.openxmlformats.org/markup-compatibility/2006">
              <mc:Choice xmlns:v="urn:schemas-microsoft-com:vml" Requires="v">
                <p:oleObj spid="_x0000_s5162" name="Graph" r:id="rId3" imgW="3900960" imgH="2986560" progId="Origin50.Graph">
                  <p:embed/>
                </p:oleObj>
              </mc:Choice>
              <mc:Fallback>
                <p:oleObj name="Graph" r:id="rId3" imgW="3900960" imgH="2986560" progId="Origin50.Graph">
                  <p:embed/>
                  <p:pic>
                    <p:nvPicPr>
                      <p:cNvPr id="4" name="对象 3">
                        <a:extLst>
                          <a:ext uri="{FF2B5EF4-FFF2-40B4-BE49-F238E27FC236}">
                            <a16:creationId xmlns:a16="http://schemas.microsoft.com/office/drawing/2014/main" id="{01EFD388-7F04-47AB-B31F-BDDD76CC1689}"/>
                          </a:ext>
                        </a:extLst>
                      </p:cNvPr>
                      <p:cNvPicPr/>
                      <p:nvPr/>
                    </p:nvPicPr>
                    <p:blipFill>
                      <a:blip r:embed="rId4"/>
                      <a:stretch>
                        <a:fillRect/>
                      </a:stretch>
                    </p:blipFill>
                    <p:spPr>
                      <a:xfrm>
                        <a:off x="-281379" y="467677"/>
                        <a:ext cx="6541338" cy="5007837"/>
                      </a:xfrm>
                      <a:prstGeom prst="rect">
                        <a:avLst/>
                      </a:prstGeom>
                    </p:spPr>
                  </p:pic>
                </p:oleObj>
              </mc:Fallback>
            </mc:AlternateContent>
          </a:graphicData>
        </a:graphic>
      </p:graphicFrame>
      <p:graphicFrame>
        <p:nvGraphicFramePr>
          <p:cNvPr id="5" name="对象 4">
            <a:extLst>
              <a:ext uri="{FF2B5EF4-FFF2-40B4-BE49-F238E27FC236}">
                <a16:creationId xmlns:a16="http://schemas.microsoft.com/office/drawing/2014/main" id="{291E1640-A914-481D-BCF6-BC6ED9C28B1F}"/>
              </a:ext>
            </a:extLst>
          </p:cNvPr>
          <p:cNvGraphicFramePr>
            <a:graphicFrameLocks noChangeAspect="1"/>
          </p:cNvGraphicFramePr>
          <p:nvPr/>
        </p:nvGraphicFramePr>
        <p:xfrm>
          <a:off x="3452563" y="432354"/>
          <a:ext cx="6612078" cy="5061993"/>
        </p:xfrm>
        <a:graphic>
          <a:graphicData uri="http://schemas.openxmlformats.org/presentationml/2006/ole">
            <mc:AlternateContent xmlns:mc="http://schemas.openxmlformats.org/markup-compatibility/2006">
              <mc:Choice xmlns:v="urn:schemas-microsoft-com:vml" Requires="v">
                <p:oleObj spid="_x0000_s5163" name="Graph" r:id="rId5" imgW="3900960" imgH="2986560" progId="Origin50.Graph">
                  <p:embed/>
                </p:oleObj>
              </mc:Choice>
              <mc:Fallback>
                <p:oleObj name="Graph" r:id="rId5" imgW="3900960" imgH="2986560" progId="Origin50.Graph">
                  <p:embed/>
                  <p:pic>
                    <p:nvPicPr>
                      <p:cNvPr id="5" name="对象 4">
                        <a:extLst>
                          <a:ext uri="{FF2B5EF4-FFF2-40B4-BE49-F238E27FC236}">
                            <a16:creationId xmlns:a16="http://schemas.microsoft.com/office/drawing/2014/main" id="{291E1640-A914-481D-BCF6-BC6ED9C28B1F}"/>
                          </a:ext>
                        </a:extLst>
                      </p:cNvPr>
                      <p:cNvPicPr/>
                      <p:nvPr/>
                    </p:nvPicPr>
                    <p:blipFill>
                      <a:blip r:embed="rId6"/>
                      <a:stretch>
                        <a:fillRect/>
                      </a:stretch>
                    </p:blipFill>
                    <p:spPr>
                      <a:xfrm>
                        <a:off x="3452563" y="432354"/>
                        <a:ext cx="6612078" cy="5061993"/>
                      </a:xfrm>
                      <a:prstGeom prst="rect">
                        <a:avLst/>
                      </a:prstGeom>
                    </p:spPr>
                  </p:pic>
                </p:oleObj>
              </mc:Fallback>
            </mc:AlternateContent>
          </a:graphicData>
        </a:graphic>
      </p:graphicFrame>
      <p:graphicFrame>
        <p:nvGraphicFramePr>
          <p:cNvPr id="6" name="对象 5">
            <a:extLst>
              <a:ext uri="{FF2B5EF4-FFF2-40B4-BE49-F238E27FC236}">
                <a16:creationId xmlns:a16="http://schemas.microsoft.com/office/drawing/2014/main" id="{C20B8DE9-351F-4ADD-AB64-8C62DCB1A33B}"/>
              </a:ext>
            </a:extLst>
          </p:cNvPr>
          <p:cNvGraphicFramePr>
            <a:graphicFrameLocks noChangeAspect="1"/>
          </p:cNvGraphicFramePr>
          <p:nvPr/>
        </p:nvGraphicFramePr>
        <p:xfrm>
          <a:off x="-291113" y="3443010"/>
          <a:ext cx="6662383" cy="5100505"/>
        </p:xfrm>
        <a:graphic>
          <a:graphicData uri="http://schemas.openxmlformats.org/presentationml/2006/ole">
            <mc:AlternateContent xmlns:mc="http://schemas.openxmlformats.org/markup-compatibility/2006">
              <mc:Choice xmlns:v="urn:schemas-microsoft-com:vml" Requires="v">
                <p:oleObj spid="_x0000_s5164" name="Graph" r:id="rId7" imgW="3900960" imgH="2986560" progId="Origin50.Graph">
                  <p:embed/>
                </p:oleObj>
              </mc:Choice>
              <mc:Fallback>
                <p:oleObj name="Graph" r:id="rId7" imgW="3900960" imgH="2986560" progId="Origin50.Graph">
                  <p:embed/>
                  <p:pic>
                    <p:nvPicPr>
                      <p:cNvPr id="6" name="对象 5">
                        <a:extLst>
                          <a:ext uri="{FF2B5EF4-FFF2-40B4-BE49-F238E27FC236}">
                            <a16:creationId xmlns:a16="http://schemas.microsoft.com/office/drawing/2014/main" id="{C20B8DE9-351F-4ADD-AB64-8C62DCB1A33B}"/>
                          </a:ext>
                        </a:extLst>
                      </p:cNvPr>
                      <p:cNvPicPr/>
                      <p:nvPr/>
                    </p:nvPicPr>
                    <p:blipFill>
                      <a:blip r:embed="rId8"/>
                      <a:stretch>
                        <a:fillRect/>
                      </a:stretch>
                    </p:blipFill>
                    <p:spPr>
                      <a:xfrm>
                        <a:off x="-291113" y="3443010"/>
                        <a:ext cx="6662383" cy="5100505"/>
                      </a:xfrm>
                      <a:prstGeom prst="rect">
                        <a:avLst/>
                      </a:prstGeom>
                    </p:spPr>
                  </p:pic>
                </p:oleObj>
              </mc:Fallback>
            </mc:AlternateContent>
          </a:graphicData>
        </a:graphic>
      </p:graphicFrame>
      <p:graphicFrame>
        <p:nvGraphicFramePr>
          <p:cNvPr id="7" name="对象 6">
            <a:extLst>
              <a:ext uri="{FF2B5EF4-FFF2-40B4-BE49-F238E27FC236}">
                <a16:creationId xmlns:a16="http://schemas.microsoft.com/office/drawing/2014/main" id="{1D1C659D-96AA-48C0-9A45-39A8228CF2CB}"/>
              </a:ext>
            </a:extLst>
          </p:cNvPr>
          <p:cNvGraphicFramePr>
            <a:graphicFrameLocks noChangeAspect="1"/>
          </p:cNvGraphicFramePr>
          <p:nvPr/>
        </p:nvGraphicFramePr>
        <p:xfrm>
          <a:off x="3458224" y="3429000"/>
          <a:ext cx="6676448" cy="5111273"/>
        </p:xfrm>
        <a:graphic>
          <a:graphicData uri="http://schemas.openxmlformats.org/presentationml/2006/ole">
            <mc:AlternateContent xmlns:mc="http://schemas.openxmlformats.org/markup-compatibility/2006">
              <mc:Choice xmlns:v="urn:schemas-microsoft-com:vml" Requires="v">
                <p:oleObj spid="_x0000_s5165" name="Graph" r:id="rId9" imgW="3900960" imgH="2986560" progId="Origin50.Graph">
                  <p:embed/>
                </p:oleObj>
              </mc:Choice>
              <mc:Fallback>
                <p:oleObj name="Graph" r:id="rId9" imgW="3900960" imgH="2986560" progId="Origin50.Graph">
                  <p:embed/>
                  <p:pic>
                    <p:nvPicPr>
                      <p:cNvPr id="7" name="对象 6">
                        <a:extLst>
                          <a:ext uri="{FF2B5EF4-FFF2-40B4-BE49-F238E27FC236}">
                            <a16:creationId xmlns:a16="http://schemas.microsoft.com/office/drawing/2014/main" id="{1D1C659D-96AA-48C0-9A45-39A8228CF2CB}"/>
                          </a:ext>
                        </a:extLst>
                      </p:cNvPr>
                      <p:cNvPicPr/>
                      <p:nvPr/>
                    </p:nvPicPr>
                    <p:blipFill>
                      <a:blip r:embed="rId10"/>
                      <a:stretch>
                        <a:fillRect/>
                      </a:stretch>
                    </p:blipFill>
                    <p:spPr>
                      <a:xfrm>
                        <a:off x="3458224" y="3429000"/>
                        <a:ext cx="6676448" cy="5111273"/>
                      </a:xfrm>
                      <a:prstGeom prst="rect">
                        <a:avLst/>
                      </a:prstGeom>
                    </p:spPr>
                  </p:pic>
                </p:oleObj>
              </mc:Fallback>
            </mc:AlternateContent>
          </a:graphicData>
        </a:graphic>
      </p:graphicFrame>
      <p:sp>
        <p:nvSpPr>
          <p:cNvPr id="9" name="Title 1">
            <a:extLst>
              <a:ext uri="{FF2B5EF4-FFF2-40B4-BE49-F238E27FC236}">
                <a16:creationId xmlns:a16="http://schemas.microsoft.com/office/drawing/2014/main" id="{32CD062B-99FC-4F08-97FA-D68E364F3289}"/>
              </a:ext>
            </a:extLst>
          </p:cNvPr>
          <p:cNvSpPr>
            <a:spLocks noGrp="1"/>
          </p:cNvSpPr>
          <p:nvPr>
            <p:ph type="title"/>
          </p:nvPr>
        </p:nvSpPr>
        <p:spPr>
          <a:xfrm>
            <a:off x="0" y="38090"/>
            <a:ext cx="10515600" cy="1325563"/>
          </a:xfrm>
        </p:spPr>
        <p:txBody>
          <a:bodyPr>
            <a:normAutofit/>
          </a:bodyPr>
          <a:lstStyle/>
          <a:p>
            <a:r>
              <a:rPr lang="en-US" sz="3600" dirty="0">
                <a:latin typeface="Abadi" panose="020B0604020104020204" pitchFamily="34" charset="0"/>
                <a:cs typeface="Arial" panose="020B0604020202020204" pitchFamily="34" charset="0"/>
              </a:rPr>
              <a:t>1.7 Be Clear in Figures (size and label)</a:t>
            </a:r>
            <a:br>
              <a:rPr lang="en-US" sz="3600" dirty="0">
                <a:latin typeface="Abadi" panose="020B0604020104020204" pitchFamily="34" charset="0"/>
                <a:cs typeface="Arial" panose="020B0604020202020204" pitchFamily="34" charset="0"/>
              </a:rPr>
            </a:br>
            <a:endParaRPr lang="en-US" sz="3600" dirty="0"/>
          </a:p>
        </p:txBody>
      </p:sp>
      <p:sp>
        <p:nvSpPr>
          <p:cNvPr id="10" name="文本框 7">
            <a:extLst>
              <a:ext uri="{FF2B5EF4-FFF2-40B4-BE49-F238E27FC236}">
                <a16:creationId xmlns:a16="http://schemas.microsoft.com/office/drawing/2014/main" id="{A0AF49FA-1B98-40FE-8B93-AE80416A5A43}"/>
              </a:ext>
            </a:extLst>
          </p:cNvPr>
          <p:cNvSpPr txBox="1"/>
          <p:nvPr/>
        </p:nvSpPr>
        <p:spPr>
          <a:xfrm>
            <a:off x="7586411" y="1133467"/>
            <a:ext cx="4252222" cy="861774"/>
          </a:xfrm>
          <a:prstGeom prst="rect">
            <a:avLst/>
          </a:prstGeom>
          <a:noFill/>
        </p:spPr>
        <p:txBody>
          <a:bodyPr wrap="square" rtlCol="0">
            <a:spAutoFit/>
          </a:bodyPr>
          <a:lstStyle/>
          <a:p>
            <a:r>
              <a:rPr lang="en-US" sz="1600" b="1" u="sng" dirty="0">
                <a:latin typeface="Arial" panose="020B0604020202020204" pitchFamily="34" charset="0"/>
                <a:cs typeface="Arial" panose="020B0604020202020204" pitchFamily="34" charset="0"/>
              </a:rPr>
              <a:t>Conditions 1: (Batch -1)  </a:t>
            </a:r>
          </a:p>
          <a:p>
            <a:pPr marL="457200" indent="-457200">
              <a:buFont typeface="Arial" panose="020B0604020202020204" pitchFamily="34" charset="0"/>
              <a:buChar char="•"/>
            </a:pPr>
            <a:r>
              <a:rPr lang="en-US" sz="1600" dirty="0">
                <a:latin typeface="Arial" panose="020B0604020202020204" pitchFamily="34" charset="0"/>
                <a:cs typeface="Arial" panose="020B0604020202020204" pitchFamily="34" charset="0"/>
              </a:rPr>
              <a:t>Carbon : tungsten ratio = 3:1 (in mass)</a:t>
            </a:r>
          </a:p>
          <a:p>
            <a:pPr marL="457200" indent="-457200">
              <a:buFont typeface="Arial" panose="020B0604020202020204" pitchFamily="34" charset="0"/>
              <a:buChar char="•"/>
            </a:pPr>
            <a:r>
              <a:rPr lang="en-US" sz="1600" dirty="0">
                <a:latin typeface="Arial" panose="020B0604020202020204" pitchFamily="34" charset="0"/>
                <a:cs typeface="Arial" panose="020B0604020202020204" pitchFamily="34" charset="0"/>
              </a:rPr>
              <a:t>Conditions: 1500 deg C 4 </a:t>
            </a:r>
            <a:r>
              <a:rPr lang="en-US" sz="1600" dirty="0" err="1">
                <a:latin typeface="Arial" panose="020B0604020202020204" pitchFamily="34" charset="0"/>
                <a:cs typeface="Arial" panose="020B0604020202020204" pitchFamily="34" charset="0"/>
              </a:rPr>
              <a:t>hrs</a:t>
            </a:r>
            <a:r>
              <a:rPr lang="en-US" sz="1600" dirty="0">
                <a:latin typeface="Arial" panose="020B0604020202020204" pitchFamily="34" charset="0"/>
                <a:cs typeface="Arial" panose="020B0604020202020204" pitchFamily="34" charset="0"/>
              </a:rPr>
              <a:t> </a:t>
            </a:r>
          </a:p>
        </p:txBody>
      </p:sp>
      <p:sp>
        <p:nvSpPr>
          <p:cNvPr id="11" name="文本框 7">
            <a:extLst>
              <a:ext uri="{FF2B5EF4-FFF2-40B4-BE49-F238E27FC236}">
                <a16:creationId xmlns:a16="http://schemas.microsoft.com/office/drawing/2014/main" id="{BE1F45F4-90E4-4D87-8075-D1C0C21B07EC}"/>
              </a:ext>
            </a:extLst>
          </p:cNvPr>
          <p:cNvSpPr txBox="1"/>
          <p:nvPr/>
        </p:nvSpPr>
        <p:spPr>
          <a:xfrm>
            <a:off x="7687661" y="4362623"/>
            <a:ext cx="4150972" cy="1000274"/>
          </a:xfrm>
          <a:prstGeom prst="rect">
            <a:avLst/>
          </a:prstGeom>
          <a:noFill/>
        </p:spPr>
        <p:txBody>
          <a:bodyPr wrap="square" rtlCol="0">
            <a:spAutoFit/>
          </a:bodyPr>
          <a:lstStyle/>
          <a:p>
            <a:r>
              <a:rPr lang="en-US" sz="1600" b="1" u="sng" dirty="0">
                <a:latin typeface="Arial" panose="020B0604020202020204" pitchFamily="34" charset="0"/>
                <a:cs typeface="Arial" panose="020B0604020202020204" pitchFamily="34" charset="0"/>
              </a:rPr>
              <a:t>Conditions 1: (Batch -2)  </a:t>
            </a:r>
          </a:p>
          <a:p>
            <a:pPr marL="457200" indent="-457200">
              <a:buFont typeface="Arial" panose="020B0604020202020204" pitchFamily="34" charset="0"/>
              <a:buChar char="•"/>
            </a:pPr>
            <a:r>
              <a:rPr lang="en-US" sz="1600" dirty="0">
                <a:latin typeface="Arial" panose="020B0604020202020204" pitchFamily="34" charset="0"/>
                <a:cs typeface="Arial" panose="020B0604020202020204" pitchFamily="34" charset="0"/>
              </a:rPr>
              <a:t>Carbon : tungsten ratio = 2:1 (in mass)</a:t>
            </a:r>
          </a:p>
          <a:p>
            <a:pPr marL="457200" indent="-457200">
              <a:buFont typeface="Arial" panose="020B0604020202020204" pitchFamily="34" charset="0"/>
              <a:buChar char="•"/>
            </a:pPr>
            <a:r>
              <a:rPr lang="en-US" sz="1600" dirty="0">
                <a:latin typeface="Arial" panose="020B0604020202020204" pitchFamily="34" charset="0"/>
                <a:cs typeface="Arial" panose="020B0604020202020204" pitchFamily="34" charset="0"/>
              </a:rPr>
              <a:t>Conditions: 1500 deg C </a:t>
            </a:r>
            <a:r>
              <a:rPr lang="en-US" sz="1600" dirty="0">
                <a:solidFill>
                  <a:srgbClr val="FF0000"/>
                </a:solidFill>
                <a:latin typeface="Arial" panose="020B0604020202020204" pitchFamily="34" charset="0"/>
                <a:cs typeface="Arial" panose="020B0604020202020204" pitchFamily="34" charset="0"/>
              </a:rPr>
              <a:t>2 </a:t>
            </a:r>
            <a:r>
              <a:rPr lang="en-US" sz="1600" dirty="0" err="1">
                <a:solidFill>
                  <a:srgbClr val="FF0000"/>
                </a:solidFill>
                <a:latin typeface="Arial" panose="020B0604020202020204" pitchFamily="34" charset="0"/>
                <a:cs typeface="Arial" panose="020B0604020202020204" pitchFamily="34" charset="0"/>
              </a:rPr>
              <a:t>hrs</a:t>
            </a:r>
            <a:r>
              <a:rPr lang="en-US" sz="1600" dirty="0">
                <a:solidFill>
                  <a:srgbClr val="FF0000"/>
                </a:solidFill>
                <a:latin typeface="Arial" panose="020B0604020202020204" pitchFamily="34" charset="0"/>
                <a:cs typeface="Arial" panose="020B0604020202020204" pitchFamily="34" charset="0"/>
              </a:rPr>
              <a:t> </a:t>
            </a:r>
          </a:p>
          <a:p>
            <a:endParaRPr lang="en-US" sz="10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88417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32C0A-1A33-446F-B394-826C5CB9D55D}"/>
              </a:ext>
            </a:extLst>
          </p:cNvPr>
          <p:cNvSpPr>
            <a:spLocks noGrp="1"/>
          </p:cNvSpPr>
          <p:nvPr>
            <p:ph type="title"/>
          </p:nvPr>
        </p:nvSpPr>
        <p:spPr>
          <a:xfrm>
            <a:off x="0" y="0"/>
            <a:ext cx="11775440" cy="1325563"/>
          </a:xfrm>
        </p:spPr>
        <p:txBody>
          <a:bodyPr/>
          <a:lstStyle/>
          <a:p>
            <a:r>
              <a:rPr lang="en-US" dirty="0">
                <a:latin typeface="Abadi" panose="020B0604020104020204" pitchFamily="34" charset="0"/>
              </a:rPr>
              <a:t>1. Preparing A Good Slides: Impression Matters </a:t>
            </a:r>
          </a:p>
        </p:txBody>
      </p:sp>
      <p:sp>
        <p:nvSpPr>
          <p:cNvPr id="3" name="Content Placeholder 2">
            <a:extLst>
              <a:ext uri="{FF2B5EF4-FFF2-40B4-BE49-F238E27FC236}">
                <a16:creationId xmlns:a16="http://schemas.microsoft.com/office/drawing/2014/main" id="{D23E32E6-C02D-4F7C-B2F6-B9F7DE2E2C09}"/>
              </a:ext>
            </a:extLst>
          </p:cNvPr>
          <p:cNvSpPr>
            <a:spLocks noGrp="1"/>
          </p:cNvSpPr>
          <p:nvPr>
            <p:ph idx="1"/>
          </p:nvPr>
        </p:nvSpPr>
        <p:spPr>
          <a:xfrm>
            <a:off x="441960" y="1663065"/>
            <a:ext cx="10515600" cy="4351338"/>
          </a:xfrm>
        </p:spPr>
        <p:txBody>
          <a:bodyPr>
            <a:normAutofit lnSpcReduction="10000"/>
          </a:bodyPr>
          <a:lstStyle/>
          <a:p>
            <a:r>
              <a:rPr lang="en-US" dirty="0">
                <a:latin typeface="Abadi" panose="020B0604020104020204" pitchFamily="34" charset="0"/>
                <a:cs typeface="Arial" panose="020B0604020202020204" pitchFamily="34" charset="0"/>
              </a:rPr>
              <a:t>A Clear/Clean Background</a:t>
            </a:r>
          </a:p>
          <a:p>
            <a:r>
              <a:rPr lang="en-US" dirty="0">
                <a:latin typeface="Abadi" panose="020B0604020104020204" pitchFamily="34" charset="0"/>
                <a:cs typeface="Arial" panose="020B0604020202020204" pitchFamily="34" charset="0"/>
              </a:rPr>
              <a:t>Use Large Font Size (&gt; 24)</a:t>
            </a:r>
          </a:p>
          <a:p>
            <a:r>
              <a:rPr lang="en-US" dirty="0">
                <a:latin typeface="Abadi" panose="020B0604020104020204" pitchFamily="34" charset="0"/>
                <a:cs typeface="Arial" panose="020B0604020202020204" pitchFamily="34" charset="0"/>
              </a:rPr>
              <a:t>Be Organized and Neat</a:t>
            </a:r>
          </a:p>
          <a:p>
            <a:r>
              <a:rPr lang="en-US" dirty="0">
                <a:latin typeface="Abadi" panose="020B0604020104020204" pitchFamily="34" charset="0"/>
                <a:cs typeface="Arial" panose="020B0604020202020204" pitchFamily="34" charset="0"/>
              </a:rPr>
              <a:t>Do not Cram too Much </a:t>
            </a:r>
          </a:p>
          <a:p>
            <a:r>
              <a:rPr lang="en-US" dirty="0">
                <a:latin typeface="Abadi" panose="020B0604020104020204" pitchFamily="34" charset="0"/>
                <a:cs typeface="Arial" panose="020B0604020202020204" pitchFamily="34" charset="0"/>
              </a:rPr>
              <a:t>Use Color and Animation</a:t>
            </a:r>
          </a:p>
          <a:p>
            <a:r>
              <a:rPr lang="en-US" i="1" dirty="0">
                <a:latin typeface="Abadi" panose="020B0604020104020204" pitchFamily="34" charset="0"/>
                <a:cs typeface="Arial" panose="020B0604020202020204" pitchFamily="34" charset="0"/>
              </a:rPr>
              <a:t>Be Brief (use key words, not long sentences)</a:t>
            </a:r>
          </a:p>
          <a:p>
            <a:r>
              <a:rPr lang="en-US" i="1" dirty="0">
                <a:latin typeface="Abadi" panose="020B0604020104020204" pitchFamily="34" charset="0"/>
                <a:cs typeface="Arial" panose="020B0604020202020204" pitchFamily="34" charset="0"/>
              </a:rPr>
              <a:t>Be Clear in Figures (size and label)</a:t>
            </a:r>
          </a:p>
          <a:p>
            <a:r>
              <a:rPr lang="en-US" i="1" dirty="0">
                <a:latin typeface="Abadi" panose="020B0604020104020204" pitchFamily="34" charset="0"/>
                <a:cs typeface="Arial" panose="020B0604020202020204" pitchFamily="34" charset="0"/>
              </a:rPr>
              <a:t>Be Consistent (font, size, color, etc.)</a:t>
            </a:r>
          </a:p>
          <a:p>
            <a:r>
              <a:rPr lang="en-US" i="1" dirty="0">
                <a:latin typeface="Abadi" panose="020B0604020104020204" pitchFamily="34" charset="0"/>
                <a:cs typeface="Arial" panose="020B0604020202020204" pitchFamily="34" charset="0"/>
              </a:rPr>
              <a:t>One Slide, One Point</a:t>
            </a:r>
          </a:p>
          <a:p>
            <a:endParaRPr lang="en-US" dirty="0">
              <a:latin typeface="Abadi" panose="020B0604020104020204" pitchFamily="34" charset="0"/>
              <a:cs typeface="Arial" panose="020B0604020202020204" pitchFamily="34" charset="0"/>
            </a:endParaRPr>
          </a:p>
          <a:p>
            <a:endParaRPr lang="en-US" dirty="0">
              <a:latin typeface="Abadi" panose="020B0604020104020204" pitchFamily="34" charset="0"/>
              <a:cs typeface="Arial" panose="020B0604020202020204" pitchFamily="34" charset="0"/>
            </a:endParaRPr>
          </a:p>
          <a:p>
            <a:endParaRPr lang="en-US" dirty="0">
              <a:latin typeface="Abadi" panose="020B0604020104020204" pitchFamily="34" charset="0"/>
              <a:cs typeface="Arial" panose="020B0604020202020204" pitchFamily="34" charset="0"/>
            </a:endParaRPr>
          </a:p>
          <a:p>
            <a:endParaRPr lang="en-US" dirty="0">
              <a:latin typeface="Abadi" panose="020B0604020104020204" pitchFamily="34" charset="0"/>
              <a:cs typeface="Arial" panose="020B0604020202020204" pitchFamily="34" charset="0"/>
            </a:endParaRPr>
          </a:p>
        </p:txBody>
      </p:sp>
    </p:spTree>
    <p:extLst>
      <p:ext uri="{BB962C8B-B14F-4D97-AF65-F5344CB8AC3E}">
        <p14:creationId xmlns:p14="http://schemas.microsoft.com/office/powerpoint/2010/main" val="1480994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3550" y="406402"/>
            <a:ext cx="8231188" cy="660399"/>
          </a:xfrm>
        </p:spPr>
        <p:txBody>
          <a:bodyPr>
            <a:normAutofit fontScale="90000"/>
          </a:bodyPr>
          <a:lstStyle/>
          <a:p>
            <a:r>
              <a:rPr lang="en-US"/>
              <a:t>General Philosophy</a:t>
            </a:r>
            <a:endParaRPr lang="en-US" dirty="0"/>
          </a:p>
        </p:txBody>
      </p:sp>
      <p:sp>
        <p:nvSpPr>
          <p:cNvPr id="3" name="TextBox 2">
            <a:extLst>
              <a:ext uri="{FF2B5EF4-FFF2-40B4-BE49-F238E27FC236}">
                <a16:creationId xmlns:a16="http://schemas.microsoft.com/office/drawing/2014/main" id="{BD115202-2DB5-4F67-802F-0691892F4C42}"/>
              </a:ext>
            </a:extLst>
          </p:cNvPr>
          <p:cNvSpPr txBox="1"/>
          <p:nvPr/>
        </p:nvSpPr>
        <p:spPr>
          <a:xfrm>
            <a:off x="2235200" y="1701801"/>
            <a:ext cx="8432800" cy="2462213"/>
          </a:xfrm>
          <a:prstGeom prst="rect">
            <a:avLst/>
          </a:prstGeom>
          <a:noFill/>
        </p:spPr>
        <p:txBody>
          <a:bodyPr wrap="square" lIns="0" tIns="0" rIns="0" bIns="0" rtlCol="0">
            <a:spAutoFit/>
          </a:bodyPr>
          <a:lstStyle/>
          <a:p>
            <a:r>
              <a:rPr lang="en-US" sz="2000" dirty="0">
                <a:latin typeface="Arial"/>
                <a:cs typeface="Arial"/>
              </a:rPr>
              <a:t>There are as many styles for good presentations as there are for bad ones</a:t>
            </a:r>
          </a:p>
          <a:p>
            <a:endParaRPr lang="en-US" sz="2000" dirty="0">
              <a:latin typeface="Arial"/>
              <a:cs typeface="Arial"/>
            </a:endParaRPr>
          </a:p>
          <a:p>
            <a:r>
              <a:rPr lang="en-US" sz="2000" b="1" dirty="0">
                <a:latin typeface="Arial"/>
                <a:cs typeface="Arial"/>
              </a:rPr>
              <a:t>Choose the style that best suits you and your personality</a:t>
            </a:r>
          </a:p>
          <a:p>
            <a:pPr marL="742950" lvl="1" indent="-285750">
              <a:buFont typeface="Arial" panose="020B0604020202020204" pitchFamily="34" charset="0"/>
              <a:buChar char="•"/>
            </a:pPr>
            <a:r>
              <a:rPr lang="en-US" sz="2000" dirty="0">
                <a:latin typeface="Arial"/>
                <a:cs typeface="Arial"/>
              </a:rPr>
              <a:t>Soft-spoken and Humble – </a:t>
            </a:r>
            <a:r>
              <a:rPr lang="en-US" sz="2000" dirty="0">
                <a:solidFill>
                  <a:srgbClr val="FF0000"/>
                </a:solidFill>
                <a:latin typeface="Arial"/>
                <a:cs typeface="Arial"/>
              </a:rPr>
              <a:t>Einstein</a:t>
            </a:r>
          </a:p>
          <a:p>
            <a:pPr marL="742950" lvl="1" indent="-285750">
              <a:buFont typeface="Arial" panose="020B0604020202020204" pitchFamily="34" charset="0"/>
              <a:buChar char="•"/>
            </a:pPr>
            <a:r>
              <a:rPr lang="en-US" sz="2000" dirty="0">
                <a:latin typeface="Arial"/>
                <a:cs typeface="Arial"/>
              </a:rPr>
              <a:t>Dynamic and Charismatic – </a:t>
            </a:r>
            <a:r>
              <a:rPr lang="en-US" sz="2000" dirty="0">
                <a:solidFill>
                  <a:srgbClr val="FF0000"/>
                </a:solidFill>
                <a:latin typeface="Arial"/>
                <a:cs typeface="Arial"/>
              </a:rPr>
              <a:t>Pauling</a:t>
            </a:r>
          </a:p>
          <a:p>
            <a:pPr marL="742950" lvl="1" indent="-285750">
              <a:buFont typeface="Arial" panose="020B0604020202020204" pitchFamily="34" charset="0"/>
              <a:buChar char="•"/>
            </a:pPr>
            <a:r>
              <a:rPr lang="en-US" sz="2000" dirty="0">
                <a:latin typeface="Arial"/>
                <a:cs typeface="Arial"/>
              </a:rPr>
              <a:t>Demonstrative and Humorous – </a:t>
            </a:r>
            <a:r>
              <a:rPr lang="en-US" sz="2000" dirty="0">
                <a:solidFill>
                  <a:srgbClr val="FF0000"/>
                </a:solidFill>
                <a:latin typeface="Arial"/>
                <a:cs typeface="Arial"/>
              </a:rPr>
              <a:t>Feynman</a:t>
            </a:r>
          </a:p>
          <a:p>
            <a:pPr marL="742950" lvl="1" indent="-285750">
              <a:buFont typeface="Arial" panose="020B0604020202020204" pitchFamily="34" charset="0"/>
              <a:buChar char="•"/>
            </a:pPr>
            <a:r>
              <a:rPr lang="en-US" sz="2000" dirty="0">
                <a:latin typeface="Arial"/>
                <a:cs typeface="Arial"/>
              </a:rPr>
              <a:t>Aspirational – </a:t>
            </a:r>
            <a:r>
              <a:rPr lang="en-US" sz="2000" dirty="0">
                <a:solidFill>
                  <a:srgbClr val="FF0000"/>
                </a:solidFill>
                <a:latin typeface="Arial"/>
                <a:cs typeface="Arial"/>
              </a:rPr>
              <a:t>Obama</a:t>
            </a:r>
          </a:p>
          <a:p>
            <a:pPr marL="742950" lvl="1" indent="-285750">
              <a:buFont typeface="Arial" panose="020B0604020202020204" pitchFamily="34" charset="0"/>
              <a:buChar char="•"/>
            </a:pPr>
            <a:r>
              <a:rPr lang="en-US" sz="2000" dirty="0">
                <a:latin typeface="Arial"/>
                <a:cs typeface="Arial"/>
              </a:rPr>
              <a:t>Direct and Conversational – </a:t>
            </a:r>
            <a:r>
              <a:rPr lang="en-US" sz="2000" dirty="0">
                <a:solidFill>
                  <a:srgbClr val="FF0000"/>
                </a:solidFill>
                <a:latin typeface="Arial"/>
                <a:cs typeface="Arial"/>
              </a:rPr>
              <a:t>Reagan</a:t>
            </a:r>
            <a:r>
              <a:rPr lang="en-US" sz="2000" dirty="0">
                <a:latin typeface="Arial"/>
                <a:cs typeface="Arial"/>
              </a:rPr>
              <a:t> </a:t>
            </a:r>
          </a:p>
        </p:txBody>
      </p:sp>
      <p:pic>
        <p:nvPicPr>
          <p:cNvPr id="1026" name="Picture 2" descr="For when one-size-fits-all doesn't fit you: Zadara Enterprise Data ...">
            <a:extLst>
              <a:ext uri="{FF2B5EF4-FFF2-40B4-BE49-F238E27FC236}">
                <a16:creationId xmlns:a16="http://schemas.microsoft.com/office/drawing/2014/main" id="{ECAFC932-4C42-45E2-952D-0E8C589A68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2582" y="4184649"/>
            <a:ext cx="2857500" cy="2266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45166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86A1B-C1C5-4EE7-92D3-ED6FDD305C3D}"/>
              </a:ext>
            </a:extLst>
          </p:cNvPr>
          <p:cNvSpPr>
            <a:spLocks noGrp="1"/>
          </p:cNvSpPr>
          <p:nvPr>
            <p:ph type="title"/>
          </p:nvPr>
        </p:nvSpPr>
        <p:spPr>
          <a:xfrm>
            <a:off x="0" y="18255"/>
            <a:ext cx="11221720" cy="1325563"/>
          </a:xfrm>
        </p:spPr>
        <p:txBody>
          <a:bodyPr>
            <a:normAutofit/>
          </a:bodyPr>
          <a:lstStyle/>
          <a:p>
            <a:r>
              <a:rPr lang="en-US" sz="4000" dirty="0">
                <a:latin typeface="Abadi" panose="020B0604020104020204" pitchFamily="34" charset="0"/>
              </a:rPr>
              <a:t>2. Practice Your Talk: Good Practice for Anything</a:t>
            </a:r>
          </a:p>
        </p:txBody>
      </p:sp>
      <p:sp>
        <p:nvSpPr>
          <p:cNvPr id="3" name="Content Placeholder 2">
            <a:extLst>
              <a:ext uri="{FF2B5EF4-FFF2-40B4-BE49-F238E27FC236}">
                <a16:creationId xmlns:a16="http://schemas.microsoft.com/office/drawing/2014/main" id="{6C271F57-B6C0-4CF4-ACE5-A4E791616389}"/>
              </a:ext>
            </a:extLst>
          </p:cNvPr>
          <p:cNvSpPr>
            <a:spLocks noGrp="1"/>
          </p:cNvSpPr>
          <p:nvPr>
            <p:ph idx="1"/>
          </p:nvPr>
        </p:nvSpPr>
        <p:spPr/>
        <p:txBody>
          <a:bodyPr>
            <a:normAutofit/>
          </a:bodyPr>
          <a:lstStyle/>
          <a:p>
            <a:pPr>
              <a:lnSpc>
                <a:spcPct val="150000"/>
              </a:lnSpc>
            </a:pPr>
            <a:r>
              <a:rPr lang="en-US" sz="3200" dirty="0">
                <a:latin typeface="Abadi" panose="020B0604020104020204" pitchFamily="34" charset="0"/>
              </a:rPr>
              <a:t>Write your scripts for each of your slides</a:t>
            </a:r>
          </a:p>
          <a:p>
            <a:pPr>
              <a:lnSpc>
                <a:spcPct val="150000"/>
              </a:lnSpc>
            </a:pPr>
            <a:r>
              <a:rPr lang="en-US" sz="3200" dirty="0">
                <a:latin typeface="Abadi" panose="020B0604020104020204" pitchFamily="34" charset="0"/>
              </a:rPr>
              <a:t>Practice by yourself</a:t>
            </a:r>
          </a:p>
          <a:p>
            <a:pPr>
              <a:lnSpc>
                <a:spcPct val="150000"/>
              </a:lnSpc>
            </a:pPr>
            <a:r>
              <a:rPr lang="en-US" sz="3200" dirty="0">
                <a:latin typeface="Abadi" panose="020B0604020104020204" pitchFamily="34" charset="0"/>
              </a:rPr>
              <a:t>Practice in front of your friends/groupmates</a:t>
            </a:r>
          </a:p>
          <a:p>
            <a:pPr>
              <a:lnSpc>
                <a:spcPct val="150000"/>
              </a:lnSpc>
            </a:pPr>
            <a:r>
              <a:rPr lang="en-US" sz="3200" dirty="0">
                <a:latin typeface="Abadi" panose="020B0604020104020204" pitchFamily="34" charset="0"/>
              </a:rPr>
              <a:t>Practice 10 times is better than 2 times</a:t>
            </a:r>
          </a:p>
        </p:txBody>
      </p:sp>
    </p:spTree>
    <p:extLst>
      <p:ext uri="{BB962C8B-B14F-4D97-AF65-F5344CB8AC3E}">
        <p14:creationId xmlns:p14="http://schemas.microsoft.com/office/powerpoint/2010/main" val="32664408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86A1B-C1C5-4EE7-92D3-ED6FDD305C3D}"/>
              </a:ext>
            </a:extLst>
          </p:cNvPr>
          <p:cNvSpPr>
            <a:spLocks noGrp="1"/>
          </p:cNvSpPr>
          <p:nvPr>
            <p:ph type="title"/>
          </p:nvPr>
        </p:nvSpPr>
        <p:spPr>
          <a:xfrm>
            <a:off x="0" y="18255"/>
            <a:ext cx="11221720" cy="1325563"/>
          </a:xfrm>
        </p:spPr>
        <p:txBody>
          <a:bodyPr>
            <a:normAutofit/>
          </a:bodyPr>
          <a:lstStyle/>
          <a:p>
            <a:r>
              <a:rPr lang="en-US" sz="4000" dirty="0">
                <a:latin typeface="Abadi" panose="020B0604020104020204" pitchFamily="34" charset="0"/>
              </a:rPr>
              <a:t>2. Practice Your Talk: Good Practice for Anything</a:t>
            </a:r>
          </a:p>
        </p:txBody>
      </p:sp>
      <p:sp>
        <p:nvSpPr>
          <p:cNvPr id="3" name="Content Placeholder 2">
            <a:extLst>
              <a:ext uri="{FF2B5EF4-FFF2-40B4-BE49-F238E27FC236}">
                <a16:creationId xmlns:a16="http://schemas.microsoft.com/office/drawing/2014/main" id="{6C271F57-B6C0-4CF4-ACE5-A4E791616389}"/>
              </a:ext>
            </a:extLst>
          </p:cNvPr>
          <p:cNvSpPr>
            <a:spLocks noGrp="1"/>
          </p:cNvSpPr>
          <p:nvPr>
            <p:ph idx="1"/>
          </p:nvPr>
        </p:nvSpPr>
        <p:spPr/>
        <p:txBody>
          <a:bodyPr>
            <a:normAutofit/>
          </a:bodyPr>
          <a:lstStyle/>
          <a:p>
            <a:pPr>
              <a:lnSpc>
                <a:spcPct val="150000"/>
              </a:lnSpc>
            </a:pPr>
            <a:r>
              <a:rPr lang="en-US" sz="3200" dirty="0">
                <a:latin typeface="Abadi" panose="020B0604020104020204" pitchFamily="34" charset="0"/>
              </a:rPr>
              <a:t>Write your scripts for each of your slides</a:t>
            </a:r>
          </a:p>
          <a:p>
            <a:pPr>
              <a:lnSpc>
                <a:spcPct val="150000"/>
              </a:lnSpc>
            </a:pPr>
            <a:r>
              <a:rPr lang="en-US" sz="3200" dirty="0">
                <a:latin typeface="Abadi" panose="020B0604020104020204" pitchFamily="34" charset="0"/>
              </a:rPr>
              <a:t>Practice by yourself</a:t>
            </a:r>
          </a:p>
          <a:p>
            <a:pPr>
              <a:lnSpc>
                <a:spcPct val="150000"/>
              </a:lnSpc>
            </a:pPr>
            <a:r>
              <a:rPr lang="en-US" sz="3200" dirty="0">
                <a:latin typeface="Abadi" panose="020B0604020104020204" pitchFamily="34" charset="0"/>
              </a:rPr>
              <a:t>Practice in front of your friends/groupmates</a:t>
            </a:r>
          </a:p>
          <a:p>
            <a:pPr>
              <a:lnSpc>
                <a:spcPct val="150000"/>
              </a:lnSpc>
            </a:pPr>
            <a:r>
              <a:rPr lang="en-US" sz="3200" dirty="0">
                <a:latin typeface="Abadi" panose="020B0604020104020204" pitchFamily="34" charset="0"/>
              </a:rPr>
              <a:t>Practice 10 times is better than 2 times</a:t>
            </a:r>
          </a:p>
        </p:txBody>
      </p:sp>
    </p:spTree>
    <p:extLst>
      <p:ext uri="{BB962C8B-B14F-4D97-AF65-F5344CB8AC3E}">
        <p14:creationId xmlns:p14="http://schemas.microsoft.com/office/powerpoint/2010/main" val="33118941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86A1B-C1C5-4EE7-92D3-ED6FDD305C3D}"/>
              </a:ext>
            </a:extLst>
          </p:cNvPr>
          <p:cNvSpPr>
            <a:spLocks noGrp="1"/>
          </p:cNvSpPr>
          <p:nvPr>
            <p:ph type="title"/>
          </p:nvPr>
        </p:nvSpPr>
        <p:spPr>
          <a:xfrm>
            <a:off x="0" y="18255"/>
            <a:ext cx="11221720" cy="1325563"/>
          </a:xfrm>
        </p:spPr>
        <p:txBody>
          <a:bodyPr>
            <a:normAutofit/>
          </a:bodyPr>
          <a:lstStyle/>
          <a:p>
            <a:r>
              <a:rPr lang="en-US" sz="4000" dirty="0">
                <a:latin typeface="Abadi" panose="020B0604020104020204" pitchFamily="34" charset="0"/>
              </a:rPr>
              <a:t>2. Practice Your Talk: Good Practice for Anything</a:t>
            </a:r>
          </a:p>
        </p:txBody>
      </p:sp>
      <p:sp>
        <p:nvSpPr>
          <p:cNvPr id="6" name="Rectangle 5">
            <a:extLst>
              <a:ext uri="{FF2B5EF4-FFF2-40B4-BE49-F238E27FC236}">
                <a16:creationId xmlns:a16="http://schemas.microsoft.com/office/drawing/2014/main" id="{C0B36162-B9BE-487B-90D6-C91839FAF1FD}"/>
              </a:ext>
            </a:extLst>
          </p:cNvPr>
          <p:cNvSpPr/>
          <p:nvPr/>
        </p:nvSpPr>
        <p:spPr>
          <a:xfrm>
            <a:off x="3425667" y="6183868"/>
            <a:ext cx="5035866" cy="369332"/>
          </a:xfrm>
          <a:prstGeom prst="rect">
            <a:avLst/>
          </a:prstGeom>
        </p:spPr>
        <p:txBody>
          <a:bodyPr wrap="none">
            <a:spAutoFit/>
          </a:bodyPr>
          <a:lstStyle/>
          <a:p>
            <a:r>
              <a:rPr lang="en-US" dirty="0">
                <a:hlinkClick r:id="rId4"/>
              </a:rPr>
              <a:t>https://www.youtube.com/watch?v=Q5jEOamZxwo</a:t>
            </a:r>
            <a:endParaRPr lang="en-US" dirty="0"/>
          </a:p>
        </p:txBody>
      </p:sp>
      <p:pic>
        <p:nvPicPr>
          <p:cNvPr id="7" name="Online Media 6" title="Most important 21st century innovation | Arun Majumdar | TEDxStanford">
            <a:hlinkClick r:id="" action="ppaction://media"/>
            <a:extLst>
              <a:ext uri="{FF2B5EF4-FFF2-40B4-BE49-F238E27FC236}">
                <a16:creationId xmlns:a16="http://schemas.microsoft.com/office/drawing/2014/main" id="{6DEAEECB-699D-40C8-A128-39DB885171D7}"/>
              </a:ext>
            </a:extLst>
          </p:cNvPr>
          <p:cNvPicPr>
            <a:picLocks noRot="1" noChangeAspect="1"/>
          </p:cNvPicPr>
          <p:nvPr>
            <a:videoFile r:link="rId1"/>
          </p:nvPr>
        </p:nvPicPr>
        <p:blipFill>
          <a:blip r:embed="rId5"/>
          <a:stretch>
            <a:fillRect/>
          </a:stretch>
        </p:blipFill>
        <p:spPr>
          <a:xfrm>
            <a:off x="2895600" y="2425700"/>
            <a:ext cx="6096000" cy="3429000"/>
          </a:xfrm>
          <a:prstGeom prst="rect">
            <a:avLst/>
          </a:prstGeom>
        </p:spPr>
      </p:pic>
      <p:sp>
        <p:nvSpPr>
          <p:cNvPr id="8" name="Rectangle 7">
            <a:extLst>
              <a:ext uri="{FF2B5EF4-FFF2-40B4-BE49-F238E27FC236}">
                <a16:creationId xmlns:a16="http://schemas.microsoft.com/office/drawing/2014/main" id="{6891196C-D01B-4B3C-8BB8-C58D50F59012}"/>
              </a:ext>
            </a:extLst>
          </p:cNvPr>
          <p:cNvSpPr/>
          <p:nvPr/>
        </p:nvSpPr>
        <p:spPr>
          <a:xfrm>
            <a:off x="523240" y="1271011"/>
            <a:ext cx="10698480" cy="954107"/>
          </a:xfrm>
          <a:prstGeom prst="rect">
            <a:avLst/>
          </a:prstGeom>
        </p:spPr>
        <p:txBody>
          <a:bodyPr wrap="square">
            <a:spAutoFit/>
          </a:bodyPr>
          <a:lstStyle/>
          <a:p>
            <a:pPr marL="457200" indent="-457200">
              <a:buFont typeface="Arial" panose="020B0604020202020204" pitchFamily="34" charset="0"/>
              <a:buChar char="•"/>
            </a:pPr>
            <a:r>
              <a:rPr lang="en-US" sz="2800" b="0" i="0" u="none" strike="noStrike" baseline="0" dirty="0">
                <a:solidFill>
                  <a:srgbClr val="000000"/>
                </a:solidFill>
                <a:latin typeface="Abadi" panose="020B0604020104020204" pitchFamily="34" charset="0"/>
              </a:rPr>
              <a:t>Posture &amp; Body movement</a:t>
            </a:r>
          </a:p>
          <a:p>
            <a:pPr marL="457200" indent="-457200">
              <a:buFont typeface="Arial" panose="020B0604020202020204" pitchFamily="34" charset="0"/>
              <a:buChar char="•"/>
            </a:pPr>
            <a:r>
              <a:rPr lang="en-US" sz="2800" dirty="0">
                <a:solidFill>
                  <a:srgbClr val="000000"/>
                </a:solidFill>
                <a:latin typeface="Abadi" panose="020B0604020104020204" pitchFamily="34" charset="0"/>
              </a:rPr>
              <a:t>Take note of effective speakers and adopt their successful habits</a:t>
            </a:r>
          </a:p>
        </p:txBody>
      </p:sp>
    </p:spTree>
    <p:extLst>
      <p:ext uri="{BB962C8B-B14F-4D97-AF65-F5344CB8AC3E}">
        <p14:creationId xmlns:p14="http://schemas.microsoft.com/office/powerpoint/2010/main" val="2670167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7"/>
                </p:tgtEl>
              </p:cMediaNode>
            </p:video>
          </p:childTnLst>
        </p:cTn>
      </p:par>
    </p:tnLst>
    <p:bldLst>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AEFB9-CA0C-4C9E-B574-003D47FD2F22}"/>
              </a:ext>
            </a:extLst>
          </p:cNvPr>
          <p:cNvSpPr>
            <a:spLocks noGrp="1"/>
          </p:cNvSpPr>
          <p:nvPr>
            <p:ph type="title"/>
          </p:nvPr>
        </p:nvSpPr>
        <p:spPr>
          <a:xfrm>
            <a:off x="0" y="18255"/>
            <a:ext cx="10515600" cy="1325563"/>
          </a:xfrm>
        </p:spPr>
        <p:txBody>
          <a:bodyPr>
            <a:normAutofit/>
          </a:bodyPr>
          <a:lstStyle/>
          <a:p>
            <a:r>
              <a:rPr lang="en-US" sz="3600" dirty="0">
                <a:latin typeface="Abadi" panose="020B0604020104020204" pitchFamily="34" charset="0"/>
              </a:rPr>
              <a:t>3. Oral Communication: You Are Talking </a:t>
            </a:r>
          </a:p>
        </p:txBody>
      </p:sp>
      <p:sp>
        <p:nvSpPr>
          <p:cNvPr id="3" name="Content Placeholder 2">
            <a:extLst>
              <a:ext uri="{FF2B5EF4-FFF2-40B4-BE49-F238E27FC236}">
                <a16:creationId xmlns:a16="http://schemas.microsoft.com/office/drawing/2014/main" id="{3178735F-B4C4-4E37-BC9F-AF28CC33D4BF}"/>
              </a:ext>
            </a:extLst>
          </p:cNvPr>
          <p:cNvSpPr>
            <a:spLocks noGrp="1"/>
          </p:cNvSpPr>
          <p:nvPr>
            <p:ph idx="1"/>
          </p:nvPr>
        </p:nvSpPr>
        <p:spPr>
          <a:xfrm>
            <a:off x="520437" y="4980942"/>
            <a:ext cx="10515600" cy="855266"/>
          </a:xfrm>
        </p:spPr>
        <p:txBody>
          <a:bodyPr>
            <a:normAutofit/>
          </a:bodyPr>
          <a:lstStyle/>
          <a:p>
            <a:pPr>
              <a:lnSpc>
                <a:spcPct val="150000"/>
              </a:lnSpc>
            </a:pPr>
            <a:r>
              <a:rPr lang="en-US" dirty="0">
                <a:latin typeface="Abadi" panose="020B0604020104020204" pitchFamily="34" charset="0"/>
              </a:rPr>
              <a:t>You Are “Telling”</a:t>
            </a:r>
          </a:p>
        </p:txBody>
      </p:sp>
      <p:sp>
        <p:nvSpPr>
          <p:cNvPr id="4" name="Content Placeholder 2">
            <a:extLst>
              <a:ext uri="{FF2B5EF4-FFF2-40B4-BE49-F238E27FC236}">
                <a16:creationId xmlns:a16="http://schemas.microsoft.com/office/drawing/2014/main" id="{02130742-4833-4C0C-A5F3-C93AB3C5D521}"/>
              </a:ext>
            </a:extLst>
          </p:cNvPr>
          <p:cNvSpPr txBox="1">
            <a:spLocks/>
          </p:cNvSpPr>
          <p:nvPr/>
        </p:nvSpPr>
        <p:spPr>
          <a:xfrm>
            <a:off x="520437" y="2206400"/>
            <a:ext cx="10515600" cy="8791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dirty="0">
                <a:latin typeface="Abadi" panose="020B0604020104020204" pitchFamily="34" charset="0"/>
              </a:rPr>
              <a:t>Show Your Energy</a:t>
            </a:r>
          </a:p>
        </p:txBody>
      </p:sp>
      <p:sp>
        <p:nvSpPr>
          <p:cNvPr id="5" name="Content Placeholder 2">
            <a:extLst>
              <a:ext uri="{FF2B5EF4-FFF2-40B4-BE49-F238E27FC236}">
                <a16:creationId xmlns:a16="http://schemas.microsoft.com/office/drawing/2014/main" id="{3BC9E5F3-AC62-411A-9815-475DF5F604CE}"/>
              </a:ext>
            </a:extLst>
          </p:cNvPr>
          <p:cNvSpPr txBox="1">
            <a:spLocks/>
          </p:cNvSpPr>
          <p:nvPr/>
        </p:nvSpPr>
        <p:spPr>
          <a:xfrm>
            <a:off x="520437" y="1331277"/>
            <a:ext cx="10515600" cy="8791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dirty="0">
                <a:latin typeface="Abadi" panose="020B0604020104020204" pitchFamily="34" charset="0"/>
              </a:rPr>
              <a:t>Speak Clearly and Loudly Enough</a:t>
            </a:r>
          </a:p>
        </p:txBody>
      </p:sp>
      <p:sp>
        <p:nvSpPr>
          <p:cNvPr id="6" name="Content Placeholder 2">
            <a:extLst>
              <a:ext uri="{FF2B5EF4-FFF2-40B4-BE49-F238E27FC236}">
                <a16:creationId xmlns:a16="http://schemas.microsoft.com/office/drawing/2014/main" id="{8090D2EE-BB93-4FB0-975E-2D06A1E1FB32}"/>
              </a:ext>
            </a:extLst>
          </p:cNvPr>
          <p:cNvSpPr txBox="1">
            <a:spLocks/>
          </p:cNvSpPr>
          <p:nvPr/>
        </p:nvSpPr>
        <p:spPr>
          <a:xfrm>
            <a:off x="520437" y="3096699"/>
            <a:ext cx="10515600" cy="9405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dirty="0">
                <a:latin typeface="Abadi" panose="020B0604020104020204" pitchFamily="34" charset="0"/>
              </a:rPr>
              <a:t>Use Your Passion</a:t>
            </a:r>
          </a:p>
        </p:txBody>
      </p:sp>
      <p:sp>
        <p:nvSpPr>
          <p:cNvPr id="7" name="Content Placeholder 2">
            <a:extLst>
              <a:ext uri="{FF2B5EF4-FFF2-40B4-BE49-F238E27FC236}">
                <a16:creationId xmlns:a16="http://schemas.microsoft.com/office/drawing/2014/main" id="{992FF379-EB57-4C17-B74A-AEE258334336}"/>
              </a:ext>
            </a:extLst>
          </p:cNvPr>
          <p:cNvSpPr txBox="1">
            <a:spLocks/>
          </p:cNvSpPr>
          <p:nvPr/>
        </p:nvSpPr>
        <p:spPr>
          <a:xfrm>
            <a:off x="520437" y="3996157"/>
            <a:ext cx="10515600" cy="9405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dirty="0">
                <a:latin typeface="Abadi" panose="020B0604020104020204" pitchFamily="34" charset="0"/>
              </a:rPr>
              <a:t>Eye Contact</a:t>
            </a:r>
          </a:p>
        </p:txBody>
      </p:sp>
    </p:spTree>
    <p:extLst>
      <p:ext uri="{BB962C8B-B14F-4D97-AF65-F5344CB8AC3E}">
        <p14:creationId xmlns:p14="http://schemas.microsoft.com/office/powerpoint/2010/main" val="108900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AEFB9-CA0C-4C9E-B574-003D47FD2F22}"/>
              </a:ext>
            </a:extLst>
          </p:cNvPr>
          <p:cNvSpPr>
            <a:spLocks noGrp="1"/>
          </p:cNvSpPr>
          <p:nvPr>
            <p:ph type="title"/>
          </p:nvPr>
        </p:nvSpPr>
        <p:spPr>
          <a:xfrm>
            <a:off x="0" y="18255"/>
            <a:ext cx="10515600" cy="1325563"/>
          </a:xfrm>
        </p:spPr>
        <p:txBody>
          <a:bodyPr>
            <a:normAutofit/>
          </a:bodyPr>
          <a:lstStyle/>
          <a:p>
            <a:r>
              <a:rPr lang="en-US" sz="3600" dirty="0">
                <a:latin typeface="Abadi" panose="020B0604020104020204" pitchFamily="34" charset="0"/>
              </a:rPr>
              <a:t>3. Oral Communication: You Are Talking </a:t>
            </a:r>
          </a:p>
        </p:txBody>
      </p:sp>
      <p:sp>
        <p:nvSpPr>
          <p:cNvPr id="3" name="Content Placeholder 2">
            <a:extLst>
              <a:ext uri="{FF2B5EF4-FFF2-40B4-BE49-F238E27FC236}">
                <a16:creationId xmlns:a16="http://schemas.microsoft.com/office/drawing/2014/main" id="{3178735F-B4C4-4E37-BC9F-AF28CC33D4BF}"/>
              </a:ext>
            </a:extLst>
          </p:cNvPr>
          <p:cNvSpPr>
            <a:spLocks noGrp="1"/>
          </p:cNvSpPr>
          <p:nvPr>
            <p:ph idx="1"/>
          </p:nvPr>
        </p:nvSpPr>
        <p:spPr>
          <a:xfrm>
            <a:off x="601717" y="1465582"/>
            <a:ext cx="10515600" cy="4853938"/>
          </a:xfrm>
        </p:spPr>
        <p:txBody>
          <a:bodyPr>
            <a:noAutofit/>
          </a:bodyPr>
          <a:lstStyle/>
          <a:p>
            <a:pPr>
              <a:lnSpc>
                <a:spcPct val="150000"/>
              </a:lnSpc>
              <a:spcBef>
                <a:spcPts val="600"/>
              </a:spcBef>
            </a:pPr>
            <a:r>
              <a:rPr lang="en-US" sz="3200" dirty="0">
                <a:latin typeface="Abadi" panose="020B0604020104020204" pitchFamily="34" charset="0"/>
              </a:rPr>
              <a:t>You are “telling”</a:t>
            </a:r>
          </a:p>
          <a:p>
            <a:pPr>
              <a:lnSpc>
                <a:spcPct val="150000"/>
              </a:lnSpc>
            </a:pPr>
            <a:r>
              <a:rPr lang="en-US" sz="3200" dirty="0">
                <a:latin typeface="Abadi" panose="020B0604020104020204" pitchFamily="34" charset="0"/>
              </a:rPr>
              <a:t>Keep it simple and focus on a few key points</a:t>
            </a:r>
          </a:p>
          <a:p>
            <a:pPr>
              <a:lnSpc>
                <a:spcPct val="150000"/>
              </a:lnSpc>
            </a:pPr>
            <a:r>
              <a:rPr lang="en-US" sz="3200" dirty="0">
                <a:latin typeface="Abadi" panose="020B0604020104020204" pitchFamily="34" charset="0"/>
              </a:rPr>
              <a:t>Repeat key insights</a:t>
            </a:r>
          </a:p>
          <a:p>
            <a:pPr>
              <a:lnSpc>
                <a:spcPct val="150000"/>
              </a:lnSpc>
            </a:pPr>
            <a:r>
              <a:rPr lang="en-US" sz="3200" dirty="0">
                <a:latin typeface="Abadi" panose="020B0604020104020204" pitchFamily="34" charset="0"/>
              </a:rPr>
              <a:t>Adjust your content according to the audience</a:t>
            </a:r>
          </a:p>
          <a:p>
            <a:pPr>
              <a:lnSpc>
                <a:spcPct val="150000"/>
              </a:lnSpc>
            </a:pPr>
            <a:endParaRPr lang="en-US" dirty="0"/>
          </a:p>
          <a:p>
            <a:pPr>
              <a:lnSpc>
                <a:spcPct val="150000"/>
              </a:lnSpc>
            </a:pPr>
            <a:endParaRPr lang="en-US" sz="3200" dirty="0">
              <a:latin typeface="Abadi" panose="020B0604020104020204" pitchFamily="34" charset="0"/>
            </a:endParaRPr>
          </a:p>
        </p:txBody>
      </p:sp>
    </p:spTree>
    <p:extLst>
      <p:ext uri="{BB962C8B-B14F-4D97-AF65-F5344CB8AC3E}">
        <p14:creationId xmlns:p14="http://schemas.microsoft.com/office/powerpoint/2010/main" val="40412651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93D29-C122-4635-8D69-D433B2B112C7}"/>
              </a:ext>
            </a:extLst>
          </p:cNvPr>
          <p:cNvSpPr>
            <a:spLocks noGrp="1"/>
          </p:cNvSpPr>
          <p:nvPr>
            <p:ph type="title"/>
          </p:nvPr>
        </p:nvSpPr>
        <p:spPr>
          <a:xfrm>
            <a:off x="0" y="18255"/>
            <a:ext cx="10515600" cy="1325563"/>
          </a:xfrm>
        </p:spPr>
        <p:txBody>
          <a:bodyPr>
            <a:normAutofit/>
          </a:bodyPr>
          <a:lstStyle/>
          <a:p>
            <a:r>
              <a:rPr lang="en-US" sz="4000" dirty="0">
                <a:latin typeface="Abadi" panose="020B0604020104020204" pitchFamily="34" charset="0"/>
              </a:rPr>
              <a:t>4. Take Questions: The “Dialogue”</a:t>
            </a:r>
          </a:p>
        </p:txBody>
      </p:sp>
      <p:sp>
        <p:nvSpPr>
          <p:cNvPr id="3" name="Content Placeholder 2">
            <a:extLst>
              <a:ext uri="{FF2B5EF4-FFF2-40B4-BE49-F238E27FC236}">
                <a16:creationId xmlns:a16="http://schemas.microsoft.com/office/drawing/2014/main" id="{CA6C9DFD-29AC-4BD4-8537-D5A2B25FC5AF}"/>
              </a:ext>
            </a:extLst>
          </p:cNvPr>
          <p:cNvSpPr>
            <a:spLocks noGrp="1"/>
          </p:cNvSpPr>
          <p:nvPr>
            <p:ph idx="1"/>
          </p:nvPr>
        </p:nvSpPr>
        <p:spPr>
          <a:xfrm>
            <a:off x="756920" y="1589563"/>
            <a:ext cx="10515600" cy="704215"/>
          </a:xfrm>
        </p:spPr>
        <p:txBody>
          <a:bodyPr>
            <a:normAutofit/>
          </a:bodyPr>
          <a:lstStyle/>
          <a:p>
            <a:r>
              <a:rPr lang="en-US" sz="3200" dirty="0">
                <a:latin typeface="Abadi" panose="020B0604020104020204" pitchFamily="34" charset="0"/>
              </a:rPr>
              <a:t>Listen to the question carefully</a:t>
            </a:r>
          </a:p>
        </p:txBody>
      </p:sp>
      <p:sp>
        <p:nvSpPr>
          <p:cNvPr id="4" name="Content Placeholder 2">
            <a:extLst>
              <a:ext uri="{FF2B5EF4-FFF2-40B4-BE49-F238E27FC236}">
                <a16:creationId xmlns:a16="http://schemas.microsoft.com/office/drawing/2014/main" id="{D4EB9B3C-1889-4FD2-8CB6-D42A5F487670}"/>
              </a:ext>
            </a:extLst>
          </p:cNvPr>
          <p:cNvSpPr txBox="1">
            <a:spLocks/>
          </p:cNvSpPr>
          <p:nvPr/>
        </p:nvSpPr>
        <p:spPr>
          <a:xfrm>
            <a:off x="756920" y="2899411"/>
            <a:ext cx="10515600" cy="8991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Abadi" panose="020B0604020104020204" pitchFamily="34" charset="0"/>
              </a:rPr>
              <a:t>Repeat the question to the entire audience</a:t>
            </a:r>
          </a:p>
        </p:txBody>
      </p:sp>
      <p:sp>
        <p:nvSpPr>
          <p:cNvPr id="5" name="Content Placeholder 2">
            <a:extLst>
              <a:ext uri="{FF2B5EF4-FFF2-40B4-BE49-F238E27FC236}">
                <a16:creationId xmlns:a16="http://schemas.microsoft.com/office/drawing/2014/main" id="{63B5CD60-321A-45EB-B88B-2BB38C35463C}"/>
              </a:ext>
            </a:extLst>
          </p:cNvPr>
          <p:cNvSpPr txBox="1">
            <a:spLocks/>
          </p:cNvSpPr>
          <p:nvPr/>
        </p:nvSpPr>
        <p:spPr>
          <a:xfrm>
            <a:off x="756920" y="4687570"/>
            <a:ext cx="10515600" cy="16033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Abadi" panose="020B0604020104020204" pitchFamily="34" charset="0"/>
              </a:rPr>
              <a:t>Handle Q&amp;A like you are doing a formal presentation</a:t>
            </a:r>
          </a:p>
        </p:txBody>
      </p:sp>
    </p:spTree>
    <p:extLst>
      <p:ext uri="{BB962C8B-B14F-4D97-AF65-F5344CB8AC3E}">
        <p14:creationId xmlns:p14="http://schemas.microsoft.com/office/powerpoint/2010/main" val="2602582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AD930-47FE-4A80-B160-DE29CA81A8D1}"/>
              </a:ext>
            </a:extLst>
          </p:cNvPr>
          <p:cNvSpPr>
            <a:spLocks noGrp="1"/>
          </p:cNvSpPr>
          <p:nvPr>
            <p:ph type="title"/>
          </p:nvPr>
        </p:nvSpPr>
        <p:spPr>
          <a:xfrm>
            <a:off x="523240" y="233045"/>
            <a:ext cx="10515600" cy="1325563"/>
          </a:xfrm>
        </p:spPr>
        <p:txBody>
          <a:bodyPr/>
          <a:lstStyle/>
          <a:p>
            <a:r>
              <a:rPr lang="en-US" dirty="0">
                <a:latin typeface="Abadi" panose="020B0604020104020204" pitchFamily="34" charset="0"/>
              </a:rPr>
              <a:t>Key Tips:</a:t>
            </a:r>
          </a:p>
        </p:txBody>
      </p:sp>
      <p:sp>
        <p:nvSpPr>
          <p:cNvPr id="3" name="Content Placeholder 2">
            <a:extLst>
              <a:ext uri="{FF2B5EF4-FFF2-40B4-BE49-F238E27FC236}">
                <a16:creationId xmlns:a16="http://schemas.microsoft.com/office/drawing/2014/main" id="{980390AC-72E9-4075-8987-97553EA1EB2B}"/>
              </a:ext>
            </a:extLst>
          </p:cNvPr>
          <p:cNvSpPr>
            <a:spLocks noGrp="1"/>
          </p:cNvSpPr>
          <p:nvPr>
            <p:ph idx="1"/>
          </p:nvPr>
        </p:nvSpPr>
        <p:spPr>
          <a:xfrm>
            <a:off x="838200" y="1703705"/>
            <a:ext cx="10515600" cy="4351338"/>
          </a:xfrm>
        </p:spPr>
        <p:txBody>
          <a:bodyPr/>
          <a:lstStyle/>
          <a:p>
            <a:pPr>
              <a:lnSpc>
                <a:spcPct val="150000"/>
              </a:lnSpc>
            </a:pPr>
            <a:r>
              <a:rPr lang="en-US" dirty="0"/>
              <a:t>Make a good slides</a:t>
            </a:r>
          </a:p>
          <a:p>
            <a:pPr>
              <a:lnSpc>
                <a:spcPct val="150000"/>
              </a:lnSpc>
            </a:pPr>
            <a:r>
              <a:rPr lang="en-US" dirty="0"/>
              <a:t>Practice as much as you can</a:t>
            </a:r>
          </a:p>
          <a:p>
            <a:pPr>
              <a:lnSpc>
                <a:spcPct val="150000"/>
              </a:lnSpc>
            </a:pPr>
            <a:r>
              <a:rPr lang="en-US" dirty="0"/>
              <a:t>Present with decent energy</a:t>
            </a:r>
          </a:p>
          <a:p>
            <a:pPr>
              <a:lnSpc>
                <a:spcPct val="150000"/>
              </a:lnSpc>
            </a:pPr>
            <a:r>
              <a:rPr lang="en-US" dirty="0"/>
              <a:t>Present like you are telling a fascinated story</a:t>
            </a:r>
          </a:p>
          <a:p>
            <a:pPr>
              <a:lnSpc>
                <a:spcPct val="150000"/>
              </a:lnSpc>
            </a:pPr>
            <a:r>
              <a:rPr lang="en-US" dirty="0"/>
              <a:t>Learn skills from effective speakers</a:t>
            </a:r>
          </a:p>
        </p:txBody>
      </p:sp>
    </p:spTree>
    <p:extLst>
      <p:ext uri="{BB962C8B-B14F-4D97-AF65-F5344CB8AC3E}">
        <p14:creationId xmlns:p14="http://schemas.microsoft.com/office/powerpoint/2010/main" val="32885154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AD930-47FE-4A80-B160-DE29CA81A8D1}"/>
              </a:ext>
            </a:extLst>
          </p:cNvPr>
          <p:cNvSpPr>
            <a:spLocks noGrp="1"/>
          </p:cNvSpPr>
          <p:nvPr>
            <p:ph type="title"/>
          </p:nvPr>
        </p:nvSpPr>
        <p:spPr>
          <a:xfrm>
            <a:off x="523240" y="233045"/>
            <a:ext cx="10515600" cy="1325563"/>
          </a:xfrm>
        </p:spPr>
        <p:txBody>
          <a:bodyPr/>
          <a:lstStyle/>
          <a:p>
            <a:r>
              <a:rPr lang="en-US" dirty="0">
                <a:latin typeface="Abadi" panose="020B0604020104020204" pitchFamily="34" charset="0"/>
              </a:rPr>
              <a:t>Additional reading</a:t>
            </a:r>
          </a:p>
        </p:txBody>
      </p:sp>
      <p:sp>
        <p:nvSpPr>
          <p:cNvPr id="3" name="Content Placeholder 2">
            <a:extLst>
              <a:ext uri="{FF2B5EF4-FFF2-40B4-BE49-F238E27FC236}">
                <a16:creationId xmlns:a16="http://schemas.microsoft.com/office/drawing/2014/main" id="{980390AC-72E9-4075-8987-97553EA1EB2B}"/>
              </a:ext>
            </a:extLst>
          </p:cNvPr>
          <p:cNvSpPr>
            <a:spLocks noGrp="1"/>
          </p:cNvSpPr>
          <p:nvPr>
            <p:ph idx="1"/>
          </p:nvPr>
        </p:nvSpPr>
        <p:spPr>
          <a:xfrm>
            <a:off x="838200" y="1703705"/>
            <a:ext cx="10515600" cy="4351338"/>
          </a:xfrm>
        </p:spPr>
        <p:txBody>
          <a:bodyPr/>
          <a:lstStyle/>
          <a:p>
            <a:pPr>
              <a:lnSpc>
                <a:spcPct val="150000"/>
              </a:lnSpc>
            </a:pPr>
            <a:r>
              <a:rPr lang="en-US" dirty="0">
                <a:hlinkClick r:id="rId2"/>
              </a:rPr>
              <a:t>https://www.craftofscientificpresentations.com/</a:t>
            </a:r>
            <a:endParaRPr lang="en-US" dirty="0"/>
          </a:p>
          <a:p>
            <a:pPr>
              <a:lnSpc>
                <a:spcPct val="150000"/>
              </a:lnSpc>
            </a:pPr>
            <a:r>
              <a:rPr lang="en-US" dirty="0"/>
              <a:t>Developing the Art of Scientific Presentation: </a:t>
            </a:r>
            <a:r>
              <a:rPr lang="en-US" u="sng" dirty="0">
                <a:hlinkClick r:id="rId3" tooltip="Persistent link using digital object identifier"/>
              </a:rPr>
              <a:t>doi.org/10.1016/j.jhsa.2012.09.018</a:t>
            </a:r>
            <a:endParaRPr lang="en-US" u="sng" dirty="0"/>
          </a:p>
          <a:p>
            <a:pPr>
              <a:lnSpc>
                <a:spcPct val="150000"/>
              </a:lnSpc>
            </a:pPr>
            <a:r>
              <a:rPr lang="en-US" dirty="0"/>
              <a:t>The Art of Selling Science: Presenting an engaging scientific talk: </a:t>
            </a:r>
            <a:r>
              <a:rPr lang="en-US" dirty="0">
                <a:hlinkClick r:id="rId4"/>
              </a:rPr>
              <a:t>https://blogs.plos.org/blog/2017/01/31/the-art-of-selling-science-presenting-an-engaging-scientific-talk/</a:t>
            </a:r>
            <a:endParaRPr lang="en-US" dirty="0"/>
          </a:p>
          <a:p>
            <a:pPr>
              <a:lnSpc>
                <a:spcPct val="150000"/>
              </a:lnSpc>
            </a:pPr>
            <a:endParaRPr lang="en-US" dirty="0"/>
          </a:p>
        </p:txBody>
      </p:sp>
      <p:pic>
        <p:nvPicPr>
          <p:cNvPr id="4" name="Picture 3">
            <a:extLst>
              <a:ext uri="{FF2B5EF4-FFF2-40B4-BE49-F238E27FC236}">
                <a16:creationId xmlns:a16="http://schemas.microsoft.com/office/drawing/2014/main" id="{393FB2F0-3C4A-4EF3-82FB-7255BB9F0F77}"/>
              </a:ext>
            </a:extLst>
          </p:cNvPr>
          <p:cNvPicPr>
            <a:picLocks noChangeAspect="1"/>
          </p:cNvPicPr>
          <p:nvPr/>
        </p:nvPicPr>
        <p:blipFill>
          <a:blip r:embed="rId5"/>
          <a:stretch>
            <a:fillRect/>
          </a:stretch>
        </p:blipFill>
        <p:spPr>
          <a:xfrm>
            <a:off x="9413698" y="106948"/>
            <a:ext cx="2534004" cy="3772426"/>
          </a:xfrm>
          <a:prstGeom prst="rect">
            <a:avLst/>
          </a:prstGeom>
        </p:spPr>
      </p:pic>
    </p:spTree>
    <p:extLst>
      <p:ext uri="{BB962C8B-B14F-4D97-AF65-F5344CB8AC3E}">
        <p14:creationId xmlns:p14="http://schemas.microsoft.com/office/powerpoint/2010/main" val="29659154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0053E-AB07-4501-8E90-8471C2CE5DAD}"/>
              </a:ext>
            </a:extLst>
          </p:cNvPr>
          <p:cNvSpPr>
            <a:spLocks noGrp="1"/>
          </p:cNvSpPr>
          <p:nvPr>
            <p:ph type="title"/>
          </p:nvPr>
        </p:nvSpPr>
        <p:spPr>
          <a:xfrm>
            <a:off x="2931160" y="2519045"/>
            <a:ext cx="7442200" cy="1325563"/>
          </a:xfrm>
        </p:spPr>
        <p:txBody>
          <a:bodyPr/>
          <a:lstStyle/>
          <a:p>
            <a:r>
              <a:rPr lang="en-US" dirty="0">
                <a:latin typeface="Abadi" panose="020B0604020104020204" pitchFamily="34" charset="0"/>
              </a:rPr>
              <a:t>Thank you and stay safe!</a:t>
            </a:r>
          </a:p>
        </p:txBody>
      </p:sp>
    </p:spTree>
    <p:extLst>
      <p:ext uri="{BB962C8B-B14F-4D97-AF65-F5344CB8AC3E}">
        <p14:creationId xmlns:p14="http://schemas.microsoft.com/office/powerpoint/2010/main" val="272832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3550" y="406402"/>
            <a:ext cx="8231188" cy="660399"/>
          </a:xfrm>
        </p:spPr>
        <p:txBody>
          <a:bodyPr>
            <a:normAutofit fontScale="90000"/>
          </a:bodyPr>
          <a:lstStyle/>
          <a:p>
            <a:r>
              <a:rPr lang="en-US"/>
              <a:t>General Philosophy</a:t>
            </a:r>
            <a:endParaRPr lang="en-US" dirty="0"/>
          </a:p>
        </p:txBody>
      </p:sp>
      <p:sp>
        <p:nvSpPr>
          <p:cNvPr id="3" name="TextBox 2">
            <a:extLst>
              <a:ext uri="{FF2B5EF4-FFF2-40B4-BE49-F238E27FC236}">
                <a16:creationId xmlns:a16="http://schemas.microsoft.com/office/drawing/2014/main" id="{BD115202-2DB5-4F67-802F-0691892F4C42}"/>
              </a:ext>
            </a:extLst>
          </p:cNvPr>
          <p:cNvSpPr txBox="1"/>
          <p:nvPr/>
        </p:nvSpPr>
        <p:spPr>
          <a:xfrm>
            <a:off x="1384300" y="1371601"/>
            <a:ext cx="9283700" cy="4062651"/>
          </a:xfrm>
          <a:prstGeom prst="rect">
            <a:avLst/>
          </a:prstGeom>
          <a:noFill/>
        </p:spPr>
        <p:txBody>
          <a:bodyPr wrap="square" lIns="0" tIns="0" rIns="0" bIns="0" rtlCol="0">
            <a:spAutoFit/>
          </a:bodyPr>
          <a:lstStyle/>
          <a:p>
            <a:r>
              <a:rPr lang="en-US" sz="2400" b="1" dirty="0">
                <a:latin typeface="Arial"/>
                <a:cs typeface="Arial"/>
              </a:rPr>
              <a:t>    Pro tips</a:t>
            </a:r>
          </a:p>
          <a:p>
            <a:pPr marL="742950" lvl="1" indent="-285750">
              <a:buFont typeface="Arial" panose="020B0604020202020204" pitchFamily="34" charset="0"/>
              <a:buChar char="•"/>
            </a:pPr>
            <a:r>
              <a:rPr lang="en-US" sz="2400" dirty="0">
                <a:latin typeface="Arial"/>
                <a:cs typeface="Arial"/>
              </a:rPr>
              <a:t>Prepare before hand </a:t>
            </a:r>
          </a:p>
          <a:p>
            <a:pPr marL="1200150" lvl="2" indent="-285750">
              <a:buFont typeface="Arial" panose="020B0604020202020204" pitchFamily="34" charset="0"/>
              <a:buChar char="•"/>
            </a:pPr>
            <a:r>
              <a:rPr lang="en-US" sz="2400" dirty="0">
                <a:latin typeface="Arial"/>
                <a:cs typeface="Arial"/>
              </a:rPr>
              <a:t>Do not attempt to overwhelm the audience to cover up for not preparing/understanding the material</a:t>
            </a:r>
          </a:p>
          <a:p>
            <a:pPr marL="1200150" lvl="2" indent="-285750">
              <a:buFont typeface="Arial" panose="020B0604020202020204" pitchFamily="34" charset="0"/>
              <a:buChar char="•"/>
            </a:pPr>
            <a:r>
              <a:rPr lang="en-US" sz="2400" dirty="0">
                <a:solidFill>
                  <a:srgbClr val="FF0000"/>
                </a:solidFill>
                <a:latin typeface="Arial"/>
                <a:cs typeface="Arial"/>
              </a:rPr>
              <a:t>A presentation that only serves to confuse or irritate the audience is a wasted opportunity </a:t>
            </a:r>
          </a:p>
          <a:p>
            <a:pPr marL="742950" lvl="1" indent="-285750">
              <a:buFont typeface="Arial" panose="020B0604020202020204" pitchFamily="34" charset="0"/>
              <a:buChar char="•"/>
            </a:pPr>
            <a:r>
              <a:rPr lang="en-US" sz="2400" dirty="0">
                <a:latin typeface="Arial"/>
                <a:cs typeface="Arial"/>
              </a:rPr>
              <a:t>Set appropriate expectations at the outset: “</a:t>
            </a:r>
            <a:r>
              <a:rPr lang="en-US" sz="2400" i="1" dirty="0">
                <a:latin typeface="Arial"/>
                <a:cs typeface="Arial"/>
              </a:rPr>
              <a:t>pre-condition</a:t>
            </a:r>
            <a:r>
              <a:rPr lang="en-US" sz="2400" dirty="0">
                <a:latin typeface="Arial"/>
                <a:cs typeface="Arial"/>
              </a:rPr>
              <a:t>” your audience (matrix)</a:t>
            </a:r>
          </a:p>
          <a:p>
            <a:pPr marL="742950" lvl="1" indent="-285750">
              <a:buFont typeface="Arial" panose="020B0604020202020204" pitchFamily="34" charset="0"/>
              <a:buChar char="•"/>
            </a:pPr>
            <a:r>
              <a:rPr lang="en-US" sz="2400" dirty="0">
                <a:latin typeface="Arial"/>
                <a:cs typeface="Arial"/>
              </a:rPr>
              <a:t>Say no to stock/canonical MS PowerPoint templates: you are not a robot! Take ownership of your presentation!</a:t>
            </a:r>
          </a:p>
          <a:p>
            <a:pPr marL="742950" lvl="1" indent="-285750">
              <a:buFont typeface="Arial" panose="020B0604020202020204" pitchFamily="34" charset="0"/>
              <a:buChar char="•"/>
            </a:pPr>
            <a:r>
              <a:rPr lang="en-US" sz="2400" dirty="0">
                <a:latin typeface="Arial"/>
                <a:cs typeface="Arial"/>
              </a:rPr>
              <a:t>Number of slides: </a:t>
            </a:r>
            <a:r>
              <a:rPr lang="en-US" sz="2400" i="1" dirty="0">
                <a:latin typeface="Arial"/>
                <a:cs typeface="Arial"/>
              </a:rPr>
              <a:t>Less is not more</a:t>
            </a:r>
            <a:r>
              <a:rPr lang="en-US" sz="2400" dirty="0">
                <a:latin typeface="Arial"/>
                <a:cs typeface="Arial"/>
              </a:rPr>
              <a:t>… but </a:t>
            </a:r>
            <a:r>
              <a:rPr lang="en-US" sz="2400" b="1" dirty="0">
                <a:latin typeface="Arial"/>
                <a:cs typeface="Arial"/>
              </a:rPr>
              <a:t>more is not better</a:t>
            </a:r>
            <a:r>
              <a:rPr lang="en-US" sz="2400" dirty="0">
                <a:latin typeface="Arial"/>
                <a:cs typeface="Arial"/>
              </a:rPr>
              <a:t>!</a:t>
            </a:r>
          </a:p>
        </p:txBody>
      </p:sp>
    </p:spTree>
    <p:extLst>
      <p:ext uri="{BB962C8B-B14F-4D97-AF65-F5344CB8AC3E}">
        <p14:creationId xmlns:p14="http://schemas.microsoft.com/office/powerpoint/2010/main" val="3087085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3550" y="406402"/>
            <a:ext cx="8231188" cy="660399"/>
          </a:xfrm>
        </p:spPr>
        <p:txBody>
          <a:bodyPr>
            <a:normAutofit fontScale="90000"/>
          </a:bodyPr>
          <a:lstStyle/>
          <a:p>
            <a:r>
              <a:rPr lang="en-US" dirty="0"/>
              <a:t>Before you present…</a:t>
            </a:r>
          </a:p>
        </p:txBody>
      </p:sp>
      <p:sp>
        <p:nvSpPr>
          <p:cNvPr id="3" name="TextBox 2">
            <a:extLst>
              <a:ext uri="{FF2B5EF4-FFF2-40B4-BE49-F238E27FC236}">
                <a16:creationId xmlns:a16="http://schemas.microsoft.com/office/drawing/2014/main" id="{BD115202-2DB5-4F67-802F-0691892F4C42}"/>
              </a:ext>
            </a:extLst>
          </p:cNvPr>
          <p:cNvSpPr txBox="1"/>
          <p:nvPr/>
        </p:nvSpPr>
        <p:spPr>
          <a:xfrm>
            <a:off x="1866900" y="1371601"/>
            <a:ext cx="8097838" cy="4062651"/>
          </a:xfrm>
          <a:prstGeom prst="rect">
            <a:avLst/>
          </a:prstGeom>
          <a:noFill/>
        </p:spPr>
        <p:txBody>
          <a:bodyPr wrap="square" lIns="0" tIns="0" rIns="0" bIns="0" rtlCol="0">
            <a:spAutoFit/>
          </a:bodyPr>
          <a:lstStyle/>
          <a:p>
            <a:r>
              <a:rPr lang="en-US" sz="2400" b="1" dirty="0">
                <a:latin typeface="Arial"/>
                <a:cs typeface="Arial"/>
              </a:rPr>
              <a:t>Keep in mind:</a:t>
            </a:r>
          </a:p>
          <a:p>
            <a:r>
              <a:rPr lang="en-US" sz="2400" dirty="0">
                <a:latin typeface="Arial"/>
                <a:cs typeface="Arial"/>
              </a:rPr>
              <a:t>Giving scientific presentations is expensive!</a:t>
            </a:r>
          </a:p>
          <a:p>
            <a:pPr marL="800100" lvl="1" indent="-342900">
              <a:buFont typeface="Arial" panose="020B0604020202020204" pitchFamily="34" charset="0"/>
              <a:buChar char="•"/>
            </a:pPr>
            <a:r>
              <a:rPr lang="en-US" sz="2400" dirty="0">
                <a:latin typeface="Arial"/>
                <a:cs typeface="Arial"/>
              </a:rPr>
              <a:t>Time (most valuable and not renewable)</a:t>
            </a:r>
          </a:p>
          <a:p>
            <a:pPr marL="800100" lvl="1" indent="-342900">
              <a:buFont typeface="Arial" panose="020B0604020202020204" pitchFamily="34" charset="0"/>
              <a:buChar char="•"/>
            </a:pPr>
            <a:r>
              <a:rPr lang="en-US" sz="2400" dirty="0">
                <a:latin typeface="Arial"/>
                <a:cs typeface="Arial"/>
              </a:rPr>
              <a:t>Energy: both mental and emotional, for both audience and presenter</a:t>
            </a:r>
          </a:p>
          <a:p>
            <a:pPr marL="800100" lvl="1" indent="-342900">
              <a:buFont typeface="Arial" panose="020B0604020202020204" pitchFamily="34" charset="0"/>
              <a:buChar char="•"/>
            </a:pPr>
            <a:r>
              <a:rPr lang="en-US" sz="2400" dirty="0">
                <a:latin typeface="Arial"/>
                <a:cs typeface="Arial"/>
              </a:rPr>
              <a:t>Financial: travelling to conferences, registration fees..</a:t>
            </a:r>
          </a:p>
          <a:p>
            <a:pPr marL="800100" lvl="1" indent="-342900">
              <a:buFont typeface="Arial" panose="020B0604020202020204" pitchFamily="34" charset="0"/>
              <a:buChar char="•"/>
            </a:pPr>
            <a:r>
              <a:rPr lang="en-US" sz="2400" b="1" dirty="0">
                <a:latin typeface="Arial"/>
                <a:cs typeface="Arial"/>
              </a:rPr>
              <a:t>Recognition</a:t>
            </a:r>
            <a:r>
              <a:rPr lang="en-US" sz="2400" dirty="0">
                <a:latin typeface="Arial"/>
                <a:cs typeface="Arial"/>
              </a:rPr>
              <a:t>: being a bad/sub-optimal speaker may mean that someone else on the team will be chosen to present the work, which may then be perpetually associated with that person, even though they were not the main contributor  </a:t>
            </a:r>
          </a:p>
        </p:txBody>
      </p:sp>
    </p:spTree>
    <p:extLst>
      <p:ext uri="{BB962C8B-B14F-4D97-AF65-F5344CB8AC3E}">
        <p14:creationId xmlns:p14="http://schemas.microsoft.com/office/powerpoint/2010/main" val="4075970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3550" y="406402"/>
            <a:ext cx="8231188" cy="660399"/>
          </a:xfrm>
        </p:spPr>
        <p:txBody>
          <a:bodyPr>
            <a:normAutofit fontScale="90000"/>
          </a:bodyPr>
          <a:lstStyle/>
          <a:p>
            <a:r>
              <a:rPr lang="en-US" dirty="0"/>
              <a:t>Before you present…</a:t>
            </a:r>
          </a:p>
        </p:txBody>
      </p:sp>
      <p:pic>
        <p:nvPicPr>
          <p:cNvPr id="4" name="Picture 3">
            <a:extLst>
              <a:ext uri="{FF2B5EF4-FFF2-40B4-BE49-F238E27FC236}">
                <a16:creationId xmlns:a16="http://schemas.microsoft.com/office/drawing/2014/main" id="{8A541A45-B04F-44C7-8344-4419B5C119FF}"/>
              </a:ext>
            </a:extLst>
          </p:cNvPr>
          <p:cNvPicPr>
            <a:picLocks noChangeAspect="1"/>
          </p:cNvPicPr>
          <p:nvPr/>
        </p:nvPicPr>
        <p:blipFill>
          <a:blip r:embed="rId2"/>
          <a:stretch>
            <a:fillRect/>
          </a:stretch>
        </p:blipFill>
        <p:spPr>
          <a:xfrm>
            <a:off x="1524000" y="1064611"/>
            <a:ext cx="9144000" cy="4728779"/>
          </a:xfrm>
          <a:prstGeom prst="rect">
            <a:avLst/>
          </a:prstGeom>
        </p:spPr>
      </p:pic>
    </p:spTree>
    <p:extLst>
      <p:ext uri="{BB962C8B-B14F-4D97-AF65-F5344CB8AC3E}">
        <p14:creationId xmlns:p14="http://schemas.microsoft.com/office/powerpoint/2010/main" val="4082719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9650" y="406402"/>
            <a:ext cx="8231188" cy="660399"/>
          </a:xfrm>
        </p:spPr>
        <p:txBody>
          <a:bodyPr>
            <a:normAutofit fontScale="90000"/>
          </a:bodyPr>
          <a:lstStyle/>
          <a:p>
            <a:r>
              <a:rPr lang="en-US" dirty="0"/>
              <a:t>Perspectives on Presenting</a:t>
            </a:r>
          </a:p>
        </p:txBody>
      </p:sp>
      <p:sp>
        <p:nvSpPr>
          <p:cNvPr id="3" name="Rectangle 2">
            <a:extLst>
              <a:ext uri="{FF2B5EF4-FFF2-40B4-BE49-F238E27FC236}">
                <a16:creationId xmlns:a16="http://schemas.microsoft.com/office/drawing/2014/main" id="{2B8922A0-99A2-4D3E-A6F3-E68E2BF596E7}"/>
              </a:ext>
            </a:extLst>
          </p:cNvPr>
          <p:cNvSpPr/>
          <p:nvPr/>
        </p:nvSpPr>
        <p:spPr>
          <a:xfrm>
            <a:off x="3810000" y="1066801"/>
            <a:ext cx="4572000" cy="584775"/>
          </a:xfrm>
          <a:prstGeom prst="rect">
            <a:avLst/>
          </a:prstGeom>
        </p:spPr>
        <p:txBody>
          <a:bodyPr>
            <a:spAutoFit/>
          </a:bodyPr>
          <a:lstStyle/>
          <a:p>
            <a:r>
              <a:rPr lang="en-US" sz="3200" b="1" dirty="0">
                <a:cs typeface="Arial"/>
              </a:rPr>
              <a:t>Speech</a:t>
            </a:r>
          </a:p>
        </p:txBody>
      </p:sp>
      <p:sp>
        <p:nvSpPr>
          <p:cNvPr id="5" name="Rectangle 4">
            <a:extLst>
              <a:ext uri="{FF2B5EF4-FFF2-40B4-BE49-F238E27FC236}">
                <a16:creationId xmlns:a16="http://schemas.microsoft.com/office/drawing/2014/main" id="{BDCF831F-1D1F-449F-B5FE-E038E1A23558}"/>
              </a:ext>
            </a:extLst>
          </p:cNvPr>
          <p:cNvSpPr/>
          <p:nvPr/>
        </p:nvSpPr>
        <p:spPr>
          <a:xfrm>
            <a:off x="1683544" y="1942642"/>
            <a:ext cx="8412956" cy="369332"/>
          </a:xfrm>
          <a:prstGeom prst="rect">
            <a:avLst/>
          </a:prstGeom>
        </p:spPr>
        <p:txBody>
          <a:bodyPr wrap="square">
            <a:spAutoFit/>
          </a:bodyPr>
          <a:lstStyle/>
          <a:p>
            <a:r>
              <a:rPr lang="en-US" dirty="0"/>
              <a:t>A speech targeted to the audience is essential for a presentation’s success</a:t>
            </a:r>
            <a:endParaRPr lang="en-US" dirty="0">
              <a:cs typeface="Arial"/>
            </a:endParaRPr>
          </a:p>
        </p:txBody>
      </p:sp>
      <p:sp>
        <p:nvSpPr>
          <p:cNvPr id="6" name="TextBox 5">
            <a:extLst>
              <a:ext uri="{FF2B5EF4-FFF2-40B4-BE49-F238E27FC236}">
                <a16:creationId xmlns:a16="http://schemas.microsoft.com/office/drawing/2014/main" id="{E20F5CD5-6AB3-48B9-AFA2-FCAC160EBDBB}"/>
              </a:ext>
            </a:extLst>
          </p:cNvPr>
          <p:cNvSpPr txBox="1"/>
          <p:nvPr/>
        </p:nvSpPr>
        <p:spPr>
          <a:xfrm>
            <a:off x="2019300" y="2514601"/>
            <a:ext cx="7734300" cy="246221"/>
          </a:xfrm>
          <a:prstGeom prst="rect">
            <a:avLst/>
          </a:prstGeom>
          <a:noFill/>
        </p:spPr>
        <p:txBody>
          <a:bodyPr wrap="square" lIns="0" tIns="0" rIns="0" bIns="0" rtlCol="0">
            <a:spAutoFit/>
          </a:bodyPr>
          <a:lstStyle/>
          <a:p>
            <a:r>
              <a:rPr lang="en-US" sz="1600" dirty="0">
                <a:latin typeface="Arial"/>
                <a:cs typeface="Arial"/>
              </a:rPr>
              <a:t>Case study</a:t>
            </a:r>
            <a:r>
              <a:rPr lang="en-US" sz="1600" dirty="0">
                <a:cs typeface="Arial"/>
              </a:rPr>
              <a:t>: Robert Oppenheimer</a:t>
            </a:r>
            <a:endParaRPr lang="en-US" sz="1600" dirty="0">
              <a:latin typeface="Arial"/>
              <a:cs typeface="Arial"/>
            </a:endParaRPr>
          </a:p>
        </p:txBody>
      </p:sp>
      <p:sp>
        <p:nvSpPr>
          <p:cNvPr id="7" name="TextBox 6">
            <a:extLst>
              <a:ext uri="{FF2B5EF4-FFF2-40B4-BE49-F238E27FC236}">
                <a16:creationId xmlns:a16="http://schemas.microsoft.com/office/drawing/2014/main" id="{E5F97423-5610-4685-9F4C-2CF08DEDD794}"/>
              </a:ext>
            </a:extLst>
          </p:cNvPr>
          <p:cNvSpPr txBox="1"/>
          <p:nvPr/>
        </p:nvSpPr>
        <p:spPr>
          <a:xfrm>
            <a:off x="2019300" y="2963449"/>
            <a:ext cx="9702800" cy="2400657"/>
          </a:xfrm>
          <a:prstGeom prst="rect">
            <a:avLst/>
          </a:prstGeom>
          <a:noFill/>
        </p:spPr>
        <p:txBody>
          <a:bodyPr wrap="square" lIns="0" tIns="0" rIns="0" bIns="0" rtlCol="0">
            <a:spAutoFit/>
          </a:bodyPr>
          <a:lstStyle/>
          <a:p>
            <a:r>
              <a:rPr lang="en-US" sz="2000" dirty="0">
                <a:latin typeface="Arial"/>
                <a:cs typeface="Arial"/>
              </a:rPr>
              <a:t>At 25 (and already famous for his work on Quantum Theory), he started lecturing at UC Berkeley</a:t>
            </a:r>
          </a:p>
          <a:p>
            <a:r>
              <a:rPr lang="en-US" sz="2000" dirty="0">
                <a:latin typeface="Arial"/>
                <a:cs typeface="Arial"/>
              </a:rPr>
              <a:t>Halfway through the first semester, all but </a:t>
            </a:r>
            <a:r>
              <a:rPr lang="en-US" sz="2000" b="1" dirty="0">
                <a:latin typeface="Arial"/>
                <a:cs typeface="Arial"/>
              </a:rPr>
              <a:t>one</a:t>
            </a:r>
            <a:r>
              <a:rPr lang="en-US" sz="2000" dirty="0">
                <a:latin typeface="Arial"/>
                <a:cs typeface="Arial"/>
              </a:rPr>
              <a:t> of the students had dropped the class:</a:t>
            </a:r>
          </a:p>
          <a:p>
            <a:pPr marL="285750" indent="-285750">
              <a:buFont typeface="Arial" panose="020B0604020202020204" pitchFamily="34" charset="0"/>
              <a:buChar char="•"/>
            </a:pPr>
            <a:r>
              <a:rPr lang="en-US" sz="2400" dirty="0">
                <a:latin typeface="Times" panose="02020603050405020304" pitchFamily="18" charset="0"/>
                <a:cs typeface="Times" panose="02020603050405020304" pitchFamily="18" charset="0"/>
              </a:rPr>
              <a:t>His pace was too fast for the students, although he thought he was going too slow</a:t>
            </a:r>
          </a:p>
          <a:p>
            <a:pPr marL="285750" indent="-285750">
              <a:buFont typeface="Arial" panose="020B0604020202020204" pitchFamily="34" charset="0"/>
              <a:buChar char="•"/>
            </a:pPr>
            <a:r>
              <a:rPr lang="en-US" sz="2400" dirty="0">
                <a:latin typeface="Times" panose="02020603050405020304" pitchFamily="18" charset="0"/>
                <a:cs typeface="Times" panose="02020603050405020304" pitchFamily="18" charset="0"/>
              </a:rPr>
              <a:t>he made “obscure references to the classics of literature and philosophy.”</a:t>
            </a:r>
          </a:p>
          <a:p>
            <a:pPr marL="285750" indent="-285750">
              <a:buFont typeface="Arial" panose="020B0604020202020204" pitchFamily="34" charset="0"/>
              <a:buChar char="•"/>
            </a:pPr>
            <a:r>
              <a:rPr lang="en-US" sz="2400" dirty="0">
                <a:latin typeface="Times" panose="02020603050405020304" pitchFamily="18" charset="0"/>
                <a:cs typeface="Times" panose="02020603050405020304" pitchFamily="18" charset="0"/>
              </a:rPr>
              <a:t>Failed to match what was said to the audience, purpose, and occasion</a:t>
            </a:r>
          </a:p>
        </p:txBody>
      </p:sp>
    </p:spTree>
    <p:extLst>
      <p:ext uri="{BB962C8B-B14F-4D97-AF65-F5344CB8AC3E}">
        <p14:creationId xmlns:p14="http://schemas.microsoft.com/office/powerpoint/2010/main" val="1042052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9650" y="406402"/>
            <a:ext cx="8231188" cy="660399"/>
          </a:xfrm>
        </p:spPr>
        <p:txBody>
          <a:bodyPr>
            <a:normAutofit fontScale="90000"/>
          </a:bodyPr>
          <a:lstStyle/>
          <a:p>
            <a:r>
              <a:rPr lang="en-US" dirty="0"/>
              <a:t>Perspectives on Presenting</a:t>
            </a:r>
          </a:p>
        </p:txBody>
      </p:sp>
      <p:sp>
        <p:nvSpPr>
          <p:cNvPr id="3" name="Rectangle 2">
            <a:extLst>
              <a:ext uri="{FF2B5EF4-FFF2-40B4-BE49-F238E27FC236}">
                <a16:creationId xmlns:a16="http://schemas.microsoft.com/office/drawing/2014/main" id="{2B8922A0-99A2-4D3E-A6F3-E68E2BF596E7}"/>
              </a:ext>
            </a:extLst>
          </p:cNvPr>
          <p:cNvSpPr/>
          <p:nvPr/>
        </p:nvSpPr>
        <p:spPr>
          <a:xfrm>
            <a:off x="3810000" y="1066801"/>
            <a:ext cx="4572000" cy="584775"/>
          </a:xfrm>
          <a:prstGeom prst="rect">
            <a:avLst/>
          </a:prstGeom>
        </p:spPr>
        <p:txBody>
          <a:bodyPr>
            <a:spAutoFit/>
          </a:bodyPr>
          <a:lstStyle/>
          <a:p>
            <a:r>
              <a:rPr lang="en-US" sz="3200" b="1" dirty="0">
                <a:cs typeface="Arial"/>
              </a:rPr>
              <a:t>Speech</a:t>
            </a:r>
          </a:p>
        </p:txBody>
      </p:sp>
      <p:sp>
        <p:nvSpPr>
          <p:cNvPr id="5" name="Rectangle 4">
            <a:extLst>
              <a:ext uri="{FF2B5EF4-FFF2-40B4-BE49-F238E27FC236}">
                <a16:creationId xmlns:a16="http://schemas.microsoft.com/office/drawing/2014/main" id="{BDCF831F-1D1F-449F-B5FE-E038E1A23558}"/>
              </a:ext>
            </a:extLst>
          </p:cNvPr>
          <p:cNvSpPr/>
          <p:nvPr/>
        </p:nvSpPr>
        <p:spPr>
          <a:xfrm>
            <a:off x="1683544" y="1727200"/>
            <a:ext cx="8412956" cy="369332"/>
          </a:xfrm>
          <a:prstGeom prst="rect">
            <a:avLst/>
          </a:prstGeom>
        </p:spPr>
        <p:txBody>
          <a:bodyPr wrap="square">
            <a:spAutoFit/>
          </a:bodyPr>
          <a:lstStyle/>
          <a:p>
            <a:r>
              <a:rPr lang="en-US" dirty="0"/>
              <a:t>A speech targeted to the audience is essential for a presentation’s success</a:t>
            </a:r>
            <a:endParaRPr lang="en-US" dirty="0">
              <a:cs typeface="Arial"/>
            </a:endParaRPr>
          </a:p>
        </p:txBody>
      </p:sp>
      <p:sp>
        <p:nvSpPr>
          <p:cNvPr id="7" name="TextBox 6">
            <a:extLst>
              <a:ext uri="{FF2B5EF4-FFF2-40B4-BE49-F238E27FC236}">
                <a16:creationId xmlns:a16="http://schemas.microsoft.com/office/drawing/2014/main" id="{E5F97423-5610-4685-9F4C-2CF08DEDD794}"/>
              </a:ext>
            </a:extLst>
          </p:cNvPr>
          <p:cNvSpPr txBox="1"/>
          <p:nvPr/>
        </p:nvSpPr>
        <p:spPr>
          <a:xfrm>
            <a:off x="1038622" y="2172156"/>
            <a:ext cx="9702800" cy="2954655"/>
          </a:xfrm>
          <a:prstGeom prst="rect">
            <a:avLst/>
          </a:prstGeom>
          <a:noFill/>
        </p:spPr>
        <p:txBody>
          <a:bodyPr wrap="square" lIns="0" tIns="0" rIns="0" bIns="0" rtlCol="0">
            <a:spAutoFit/>
          </a:bodyPr>
          <a:lstStyle/>
          <a:p>
            <a:pPr marL="342900" indent="-342900">
              <a:buFont typeface="Arial" panose="020B0604020202020204" pitchFamily="34" charset="0"/>
              <a:buChar char="•"/>
            </a:pPr>
            <a:r>
              <a:rPr lang="en-US" sz="2400" b="1" dirty="0">
                <a:latin typeface="Times" panose="02020603050405020304" pitchFamily="18" charset="0"/>
                <a:cs typeface="Times" panose="02020603050405020304" pitchFamily="18" charset="0"/>
              </a:rPr>
              <a:t>Add some “flavor” to your speech</a:t>
            </a:r>
          </a:p>
          <a:p>
            <a:pPr marL="342900" indent="-342900">
              <a:buFont typeface="Arial" panose="020B0604020202020204" pitchFamily="34" charset="0"/>
              <a:buChar char="•"/>
            </a:pPr>
            <a:r>
              <a:rPr lang="en-US" sz="2400" b="1" dirty="0">
                <a:latin typeface="Times" panose="02020603050405020304" pitchFamily="18" charset="0"/>
                <a:cs typeface="Times" panose="02020603050405020304" pitchFamily="18" charset="0"/>
              </a:rPr>
              <a:t>Incorporate analogies/examples</a:t>
            </a:r>
            <a:r>
              <a:rPr lang="en-US" sz="2400" dirty="0">
                <a:latin typeface="Times" panose="02020603050405020304" pitchFamily="18" charset="0"/>
                <a:cs typeface="Times" panose="02020603050405020304" pitchFamily="18" charset="0"/>
              </a:rPr>
              <a:t>. Remember, you are not just presenting data, you are telling a story</a:t>
            </a:r>
          </a:p>
          <a:p>
            <a:pPr marL="342900" indent="-342900">
              <a:buFont typeface="Arial" panose="020B0604020202020204" pitchFamily="34" charset="0"/>
              <a:buChar char="•"/>
            </a:pPr>
            <a:r>
              <a:rPr lang="en-US" sz="2400" b="1" dirty="0">
                <a:latin typeface="Times" panose="02020603050405020304" pitchFamily="18" charset="0"/>
                <a:cs typeface="Times" panose="02020603050405020304" pitchFamily="18" charset="0"/>
              </a:rPr>
              <a:t>Make a personal connection</a:t>
            </a:r>
            <a:r>
              <a:rPr lang="en-US" sz="2400" dirty="0">
                <a:latin typeface="Times" panose="02020603050405020304" pitchFamily="18" charset="0"/>
                <a:cs typeface="Times" panose="02020603050405020304" pitchFamily="18" charset="0"/>
              </a:rPr>
              <a:t>. Especially if you are a nervous speaker, it might help to identify someone in the room and “talk to them”</a:t>
            </a:r>
          </a:p>
          <a:p>
            <a:pPr marL="342900" indent="-342900">
              <a:buFont typeface="Arial" panose="020B0604020202020204" pitchFamily="34" charset="0"/>
              <a:buChar char="•"/>
            </a:pPr>
            <a:r>
              <a:rPr lang="en-US" sz="2400" b="1" dirty="0">
                <a:latin typeface="Times" panose="02020603050405020304" pitchFamily="18" charset="0"/>
                <a:cs typeface="Times" panose="02020603050405020304" pitchFamily="18" charset="0"/>
              </a:rPr>
              <a:t>Incorporate humor</a:t>
            </a:r>
            <a:r>
              <a:rPr lang="en-US" sz="2400" dirty="0">
                <a:latin typeface="Times" panose="02020603050405020304" pitchFamily="18" charset="0"/>
                <a:cs typeface="Times" panose="02020603050405020304" pitchFamily="18" charset="0"/>
              </a:rPr>
              <a:t> if you can: After being introduced as a theoritical physicist who “enjoys playing the bongo drum”, Feynman started off his talk by saying:</a:t>
            </a:r>
          </a:p>
        </p:txBody>
      </p:sp>
      <p:sp>
        <p:nvSpPr>
          <p:cNvPr id="4" name="Rectangle 3">
            <a:extLst>
              <a:ext uri="{FF2B5EF4-FFF2-40B4-BE49-F238E27FC236}">
                <a16:creationId xmlns:a16="http://schemas.microsoft.com/office/drawing/2014/main" id="{B25ED3BC-F44C-4CA7-9DD0-12887FDEE130}"/>
              </a:ext>
            </a:extLst>
          </p:cNvPr>
          <p:cNvSpPr/>
          <p:nvPr/>
        </p:nvSpPr>
        <p:spPr>
          <a:xfrm>
            <a:off x="1448594" y="5441769"/>
            <a:ext cx="9893300" cy="1200329"/>
          </a:xfrm>
          <a:prstGeom prst="rect">
            <a:avLst/>
          </a:prstGeom>
        </p:spPr>
        <p:txBody>
          <a:bodyPr wrap="square">
            <a:spAutoFit/>
          </a:bodyPr>
          <a:lstStyle/>
          <a:p>
            <a:r>
              <a:rPr lang="en-US" sz="2400" i="1" dirty="0"/>
              <a:t>“It is odd, but on those infrequent occasions when I have been called upon in a formal place to play the bongo drums, the introducer never seems to find it necessary that I also do theoretical physics.”</a:t>
            </a:r>
          </a:p>
        </p:txBody>
      </p:sp>
    </p:spTree>
    <p:extLst>
      <p:ext uri="{BB962C8B-B14F-4D97-AF65-F5344CB8AC3E}">
        <p14:creationId xmlns:p14="http://schemas.microsoft.com/office/powerpoint/2010/main" val="3823251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AE19B-45F5-46FA-808E-81152FDDE435}"/>
              </a:ext>
            </a:extLst>
          </p:cNvPr>
          <p:cNvSpPr>
            <a:spLocks noGrp="1"/>
          </p:cNvSpPr>
          <p:nvPr>
            <p:ph type="title"/>
          </p:nvPr>
        </p:nvSpPr>
        <p:spPr>
          <a:xfrm>
            <a:off x="838200" y="2613025"/>
            <a:ext cx="10515600" cy="1325563"/>
          </a:xfrm>
        </p:spPr>
        <p:txBody>
          <a:bodyPr/>
          <a:lstStyle/>
          <a:p>
            <a:r>
              <a:rPr lang="en-US" dirty="0"/>
              <a:t>General tips</a:t>
            </a:r>
          </a:p>
        </p:txBody>
      </p:sp>
    </p:spTree>
    <p:extLst>
      <p:ext uri="{BB962C8B-B14F-4D97-AF65-F5344CB8AC3E}">
        <p14:creationId xmlns:p14="http://schemas.microsoft.com/office/powerpoint/2010/main" val="33526032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TotalTime>
  <Words>2000</Words>
  <Application>Microsoft Office PowerPoint</Application>
  <PresentationFormat>Widescreen</PresentationFormat>
  <Paragraphs>258</Paragraphs>
  <Slides>38</Slides>
  <Notes>2</Notes>
  <HiddenSlides>0</HiddenSlides>
  <MMClips>1</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6" baseType="lpstr">
      <vt:lpstr>Abadi</vt:lpstr>
      <vt:lpstr>Arial</vt:lpstr>
      <vt:lpstr>Calibri</vt:lpstr>
      <vt:lpstr>Calibri Light</vt:lpstr>
      <vt:lpstr>Roboto</vt:lpstr>
      <vt:lpstr>Times</vt:lpstr>
      <vt:lpstr>Office Theme</vt:lpstr>
      <vt:lpstr>Graph</vt:lpstr>
      <vt:lpstr>How to Give a Good Presentation</vt:lpstr>
      <vt:lpstr>Overview</vt:lpstr>
      <vt:lpstr>General Philosophy</vt:lpstr>
      <vt:lpstr>General Philosophy</vt:lpstr>
      <vt:lpstr>Before you present…</vt:lpstr>
      <vt:lpstr>Before you present…</vt:lpstr>
      <vt:lpstr>Perspectives on Presenting</vt:lpstr>
      <vt:lpstr>Perspectives on Presenting</vt:lpstr>
      <vt:lpstr>General tips</vt:lpstr>
      <vt:lpstr>1. Preparing A Good Slides: Impression Matters </vt:lpstr>
      <vt:lpstr>1.1 Use A Clear/Clean Background</vt:lpstr>
      <vt:lpstr>PowerPoint Presentation</vt:lpstr>
      <vt:lpstr>PowerPoint Presentation</vt:lpstr>
      <vt:lpstr>1.2 Use Large Font Size (&gt; 24) </vt:lpstr>
      <vt:lpstr>1.2 Use Large Font Size (&gt; 24) </vt:lpstr>
      <vt:lpstr>1.3 Be Organized and Neat </vt:lpstr>
      <vt:lpstr>1C = 166.3 mA h/g</vt:lpstr>
      <vt:lpstr>LVP/NCM622=1:9</vt:lpstr>
      <vt:lpstr>1.4 Do not Cram too Much   </vt:lpstr>
      <vt:lpstr>Title Removed</vt:lpstr>
      <vt:lpstr>PowerPoint Presentation</vt:lpstr>
      <vt:lpstr>XX Conductivity Study:</vt:lpstr>
      <vt:lpstr>PowerPoint Presentation</vt:lpstr>
      <vt:lpstr>PowerPoint Presentation</vt:lpstr>
      <vt:lpstr>PowerPoint Presentation</vt:lpstr>
      <vt:lpstr>PowerPoint Presentation</vt:lpstr>
      <vt:lpstr>PowerPoint Presentation</vt:lpstr>
      <vt:lpstr>1.7 Be Clear in Figures (size and label) </vt:lpstr>
      <vt:lpstr>1. Preparing A Good Slides: Impression Matters </vt:lpstr>
      <vt:lpstr>2. Practice Your Talk: Good Practice for Anything</vt:lpstr>
      <vt:lpstr>2. Practice Your Talk: Good Practice for Anything</vt:lpstr>
      <vt:lpstr>2. Practice Your Talk: Good Practice for Anything</vt:lpstr>
      <vt:lpstr>3. Oral Communication: You Are Talking </vt:lpstr>
      <vt:lpstr>3. Oral Communication: You Are Talking </vt:lpstr>
      <vt:lpstr>4. Take Questions: The “Dialogue”</vt:lpstr>
      <vt:lpstr>Key Tips:</vt:lpstr>
      <vt:lpstr>Additional reading</vt:lpstr>
      <vt:lpstr>Thank you and stay safe!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Give a Good Presentation</dc:title>
  <dc:creator>Zheng Chen</dc:creator>
  <cp:lastModifiedBy>Tod C-P</cp:lastModifiedBy>
  <cp:revision>27</cp:revision>
  <dcterms:created xsi:type="dcterms:W3CDTF">2020-04-10T15:35:29Z</dcterms:created>
  <dcterms:modified xsi:type="dcterms:W3CDTF">2020-04-10T18:35:04Z</dcterms:modified>
</cp:coreProperties>
</file>